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8" r:id="rId3"/>
    <p:sldId id="259" r:id="rId4"/>
    <p:sldId id="262" r:id="rId5"/>
    <p:sldId id="264" r:id="rId6"/>
    <p:sldId id="266" r:id="rId7"/>
    <p:sldId id="265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as Bartholomaeus" userId="7358449705f7da0c" providerId="LiveId" clId="{A647BCF6-AAE9-9C4A-BAEF-209F7D5F8E47}"/>
    <pc:docChg chg="undo custSel addSld delSld sldOrd">
      <pc:chgData name="Lukas Bartholomaeus" userId="7358449705f7da0c" providerId="LiveId" clId="{A647BCF6-AAE9-9C4A-BAEF-209F7D5F8E47}" dt="2023-06-27T10:02:26.049" v="7" actId="1076"/>
      <pc:docMkLst>
        <pc:docMk/>
      </pc:docMkLst>
      <pc:sldChg chg="del">
        <pc:chgData name="Lukas Bartholomaeus" userId="7358449705f7da0c" providerId="LiveId" clId="{A647BCF6-AAE9-9C4A-BAEF-209F7D5F8E47}" dt="2023-06-27T10:01:26.642" v="0" actId="2696"/>
        <pc:sldMkLst>
          <pc:docMk/>
          <pc:sldMk cId="929449085" sldId="257"/>
        </pc:sldMkLst>
      </pc:sldChg>
      <pc:sldChg chg="add del">
        <pc:chgData name="Lukas Bartholomaeus" userId="7358449705f7da0c" providerId="LiveId" clId="{A647BCF6-AAE9-9C4A-BAEF-209F7D5F8E47}" dt="2023-06-27T10:01:51.651" v="3" actId="2696"/>
        <pc:sldMkLst>
          <pc:docMk/>
          <pc:sldMk cId="1598663109" sldId="259"/>
        </pc:sldMkLst>
      </pc:sldChg>
      <pc:sldChg chg="del">
        <pc:chgData name="Lukas Bartholomaeus" userId="7358449705f7da0c" providerId="LiveId" clId="{A647BCF6-AAE9-9C4A-BAEF-209F7D5F8E47}" dt="2023-06-27T10:02:02.376" v="4" actId="2696"/>
        <pc:sldMkLst>
          <pc:docMk/>
          <pc:sldMk cId="1596053940" sldId="260"/>
        </pc:sldMkLst>
      </pc:sldChg>
      <pc:sldChg chg="del">
        <pc:chgData name="Lukas Bartholomaeus" userId="7358449705f7da0c" providerId="LiveId" clId="{A647BCF6-AAE9-9C4A-BAEF-209F7D5F8E47}" dt="2023-06-27T10:02:08.448" v="5" actId="2696"/>
        <pc:sldMkLst>
          <pc:docMk/>
          <pc:sldMk cId="312557364" sldId="261"/>
        </pc:sldMkLst>
      </pc:sldChg>
      <pc:sldChg chg="del">
        <pc:chgData name="Lukas Bartholomaeus" userId="7358449705f7da0c" providerId="LiveId" clId="{A647BCF6-AAE9-9C4A-BAEF-209F7D5F8E47}" dt="2023-06-27T10:01:31.260" v="1" actId="2696"/>
        <pc:sldMkLst>
          <pc:docMk/>
          <pc:sldMk cId="2665456209" sldId="263"/>
        </pc:sldMkLst>
      </pc:sldChg>
      <pc:sldChg chg="ord">
        <pc:chgData name="Lukas Bartholomaeus" userId="7358449705f7da0c" providerId="LiveId" clId="{A647BCF6-AAE9-9C4A-BAEF-209F7D5F8E47}" dt="2023-06-27T10:02:26.049" v="7" actId="1076"/>
        <pc:sldMkLst>
          <pc:docMk/>
          <pc:sldMk cId="1543531752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999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07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993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9649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491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474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843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431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117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26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63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45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44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052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093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443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81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5532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heise.de/news/Autonomes-Fahren-Selbstfahrende-Shuttles-am-Frankfurter-Flughafen-3866252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A6B1B8-7D0C-BE12-29B1-F795106F28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Digitalisierung in der Mobilität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7ABA211-5865-C7F6-E529-DC11AEDEB1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8473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A3E0A0-02E6-A00D-6003-E561F5342C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Vielen Dank 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EA3379-743F-29B0-E032-BAE4CCBDC7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3102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05BFBF-DABB-A90B-8070-D58F1D98F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Digitalisierung in der Mobilität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A08D39-AC1F-384B-6F58-2508290C2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de-DE" dirty="0"/>
              <a:t>Navigationsgerät</a:t>
            </a:r>
          </a:p>
          <a:p>
            <a:pPr algn="just">
              <a:lnSpc>
                <a:spcPct val="100000"/>
              </a:lnSpc>
            </a:pPr>
            <a:r>
              <a:rPr lang="de-DE" dirty="0"/>
              <a:t>Kommunikation</a:t>
            </a:r>
          </a:p>
          <a:p>
            <a:pPr algn="just">
              <a:lnSpc>
                <a:spcPct val="100000"/>
              </a:lnSpc>
            </a:pPr>
            <a:r>
              <a:rPr lang="de-DE" dirty="0"/>
              <a:t>Fahrassistenzsysteme</a:t>
            </a:r>
          </a:p>
          <a:p>
            <a:pPr algn="just">
              <a:lnSpc>
                <a:spcPct val="100000"/>
              </a:lnSpc>
            </a:pPr>
            <a:r>
              <a:rPr lang="de-DE" dirty="0"/>
              <a:t>Autonomes Fahren</a:t>
            </a:r>
          </a:p>
          <a:p>
            <a:pPr lvl="1" algn="just">
              <a:lnSpc>
                <a:spcPct val="100000"/>
              </a:lnSpc>
            </a:pPr>
            <a:r>
              <a:rPr lang="de-DE" dirty="0"/>
              <a:t>Einparken:</a:t>
            </a:r>
          </a:p>
          <a:p>
            <a:pPr lvl="2" algn="just">
              <a:lnSpc>
                <a:spcPct val="100000"/>
              </a:lnSpc>
            </a:pPr>
            <a:r>
              <a:rPr lang="de-DE" dirty="0"/>
              <a:t>Eingabe über Knopf und Sensoren</a:t>
            </a:r>
          </a:p>
          <a:p>
            <a:pPr lvl="2" algn="just">
              <a:lnSpc>
                <a:spcPct val="100000"/>
              </a:lnSpc>
            </a:pPr>
            <a:r>
              <a:rPr lang="de-DE" dirty="0"/>
              <a:t>Übertragung über Kabel und das BUS-System</a:t>
            </a:r>
          </a:p>
          <a:p>
            <a:pPr lvl="2" algn="just">
              <a:lnSpc>
                <a:spcPct val="100000"/>
              </a:lnSpc>
            </a:pPr>
            <a:r>
              <a:rPr lang="de-DE" dirty="0"/>
              <a:t>Berechnung durch den PC</a:t>
            </a:r>
          </a:p>
          <a:p>
            <a:pPr lvl="2" algn="just">
              <a:lnSpc>
                <a:spcPct val="100000"/>
              </a:lnSpc>
            </a:pPr>
            <a:r>
              <a:rPr lang="de-DE" dirty="0"/>
              <a:t>Ausgabe als Geschwindigkeit und Lenkwinkel</a:t>
            </a:r>
          </a:p>
        </p:txBody>
      </p:sp>
    </p:spTree>
    <p:extLst>
      <p:ext uri="{BB962C8B-B14F-4D97-AF65-F5344CB8AC3E}">
        <p14:creationId xmlns:p14="http://schemas.microsoft.com/office/powerpoint/2010/main" val="33898887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FF1ACE-0555-BE2A-7B56-025BA835D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Ziele der Digitalisierung in der Mobilität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A2D641-BFE9-6CE5-9A7D-F866F3492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>
              <a:lnSpc>
                <a:spcPct val="100000"/>
              </a:lnSpc>
            </a:pPr>
            <a:r>
              <a:rPr lang="de-DE" dirty="0"/>
              <a:t>Automatisieren einfacher und komplexer Aufgaben</a:t>
            </a:r>
          </a:p>
          <a:p>
            <a:pPr algn="just">
              <a:lnSpc>
                <a:spcPct val="100000"/>
              </a:lnSpc>
            </a:pPr>
            <a:r>
              <a:rPr lang="de-DE" dirty="0"/>
              <a:t>Entlastung des Fahrers</a:t>
            </a:r>
          </a:p>
          <a:p>
            <a:pPr algn="just">
              <a:lnSpc>
                <a:spcPct val="100000"/>
              </a:lnSpc>
            </a:pPr>
            <a:r>
              <a:rPr lang="de-DE" dirty="0"/>
              <a:t>Steigerung der Verkehrssicherheit</a:t>
            </a:r>
          </a:p>
          <a:p>
            <a:pPr algn="just">
              <a:lnSpc>
                <a:spcPct val="100000"/>
              </a:lnSpc>
            </a:pPr>
            <a:r>
              <a:rPr lang="de-DE" dirty="0"/>
              <a:t>Optimierung des Verkehrsflusses</a:t>
            </a:r>
          </a:p>
          <a:p>
            <a:pPr lvl="1" algn="just">
              <a:lnSpc>
                <a:spcPct val="100000"/>
              </a:lnSpc>
            </a:pPr>
            <a:r>
              <a:rPr lang="de-DE" dirty="0"/>
              <a:t>Ampelschaltung nach Verkehrsaufkommen</a:t>
            </a:r>
          </a:p>
          <a:p>
            <a:pPr lvl="1" algn="just">
              <a:lnSpc>
                <a:spcPct val="100000"/>
              </a:lnSpc>
            </a:pPr>
            <a:r>
              <a:rPr lang="de-DE" dirty="0"/>
              <a:t>Vermeidung von stockendem Verkehr</a:t>
            </a:r>
          </a:p>
          <a:p>
            <a:pPr lvl="1" algn="just">
              <a:lnSpc>
                <a:spcPct val="100000"/>
              </a:lnSpc>
            </a:pPr>
            <a:r>
              <a:rPr lang="de-DE" dirty="0"/>
              <a:t>Vermeidung von übermäßiger Emission</a:t>
            </a:r>
          </a:p>
          <a:p>
            <a:pPr algn="just">
              <a:lnSpc>
                <a:spcPct val="100000"/>
              </a:lnSpc>
            </a:pPr>
            <a:r>
              <a:rPr lang="de-DE" dirty="0"/>
              <a:t>Optimierung des Energiebedarfs</a:t>
            </a:r>
          </a:p>
        </p:txBody>
      </p:sp>
    </p:spTree>
    <p:extLst>
      <p:ext uri="{BB962C8B-B14F-4D97-AF65-F5344CB8AC3E}">
        <p14:creationId xmlns:p14="http://schemas.microsoft.com/office/powerpoint/2010/main" val="15986631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0C0763-DCC8-1FBF-1826-7D8437F91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Energieeffizienz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01747C-34E1-E2C9-A982-6687B4A29F0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60L Tankfüllung</a:t>
            </a:r>
          </a:p>
          <a:p>
            <a:r>
              <a:rPr lang="de-DE" dirty="0"/>
              <a:t>900km mit 60L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Die Energiedichte der Lithium-Ionen-Akkus beträgt rund 1/10 der Energiedichte der 60L Tankfüllung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58A11C-D180-D1A8-F56D-97A1AF765D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Akkuladung E-Fahrzeug</a:t>
            </a:r>
          </a:p>
          <a:p>
            <a:r>
              <a:rPr lang="de-DE" dirty="0"/>
              <a:t>350km mit Akkuladung</a:t>
            </a:r>
          </a:p>
        </p:txBody>
      </p:sp>
      <p:pic>
        <p:nvPicPr>
          <p:cNvPr id="5" name="Grafik 5">
            <a:extLst>
              <a:ext uri="{FF2B5EF4-FFF2-40B4-BE49-F238E27FC236}">
                <a16:creationId xmlns:a16="http://schemas.microsoft.com/office/drawing/2014/main" id="{F298F472-DF9B-0673-1C40-86CC4FB34FB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4122" y="3429000"/>
            <a:ext cx="4915503" cy="276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39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DC9872-1629-1790-E1C0-F3DF41F9F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Eigenes Modell – Autonome Fahrzeugtechnik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A813BE-0906-649F-6D9E-276855619D4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V2X (vehicle to everything)</a:t>
            </a:r>
          </a:p>
          <a:p>
            <a:pPr lvl="1"/>
            <a:r>
              <a:rPr lang="de-DE" dirty="0"/>
              <a:t>Eigene Frequenz zur Kommunikation</a:t>
            </a:r>
          </a:p>
          <a:p>
            <a:pPr lvl="1"/>
            <a:r>
              <a:rPr lang="de-DE" dirty="0"/>
              <a:t>Ampeln funktionieren über die Kontrolle des Verkehrsaufkommens</a:t>
            </a:r>
          </a:p>
          <a:p>
            <a:pPr lvl="1"/>
            <a:r>
              <a:rPr lang="de-DE" dirty="0"/>
              <a:t>Autos kommunizieren untereinander</a:t>
            </a:r>
          </a:p>
          <a:p>
            <a:pPr lvl="1"/>
            <a:r>
              <a:rPr lang="de-DE" dirty="0"/>
              <a:t>Doppelte bis dreifache Ausführung der Kommunikationstechnik</a:t>
            </a:r>
          </a:p>
          <a:p>
            <a:pPr lvl="1"/>
            <a:r>
              <a:rPr lang="de-DE" dirty="0"/>
              <a:t>Dezentralisierte Berechnung</a:t>
            </a:r>
          </a:p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CFFA646-01F7-CAA6-3158-18E4DC26F3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Autopilot</a:t>
            </a:r>
          </a:p>
          <a:p>
            <a:pPr lvl="1"/>
            <a:r>
              <a:rPr lang="de-DE" dirty="0"/>
              <a:t>Ultraschall</a:t>
            </a:r>
          </a:p>
          <a:p>
            <a:pPr lvl="1"/>
            <a:r>
              <a:rPr lang="de-DE" dirty="0"/>
              <a:t>Sensoren</a:t>
            </a:r>
          </a:p>
          <a:p>
            <a:pPr lvl="1"/>
            <a:r>
              <a:rPr lang="de-DE" dirty="0"/>
              <a:t>Radar / Lidar</a:t>
            </a:r>
          </a:p>
          <a:p>
            <a:pPr lvl="1"/>
            <a:r>
              <a:rPr lang="de-DE" dirty="0"/>
              <a:t>Kommunikation von Auto zu Auto</a:t>
            </a:r>
          </a:p>
          <a:p>
            <a:pPr lvl="1"/>
            <a:r>
              <a:rPr lang="de-DE" dirty="0"/>
              <a:t>Kommunikation von Auto zu Ampel</a:t>
            </a:r>
          </a:p>
        </p:txBody>
      </p:sp>
    </p:spTree>
    <p:extLst>
      <p:ext uri="{BB962C8B-B14F-4D97-AF65-F5344CB8AC3E}">
        <p14:creationId xmlns:p14="http://schemas.microsoft.com/office/powerpoint/2010/main" val="6368737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4E6FAA-1872-D227-4250-7A4FD6D03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Systeme im Fahrzeug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0871F9-CC7D-30C1-C746-B6A2D1A8BC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V2X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5ECBE5F-C56C-4AA5-EBDC-C949D9C10843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Fahrzeuge kommunizieren untereinander, um die Chance auf Unfälle zu verringern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Verbesserung der Sicherheit auf den Straßen und für Fahrer und Insassen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Bei Ausfall des Systems wird auf das Kartenmaterial und auf das BUS-System des Fahrzeugs zurückgegriffen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A77DDB3-FAF2-7406-0EF3-2D37C226F7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/>
              <a:t>Kartenmaterial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E64FBE20-4686-29E0-8B0A-10AEF42229E8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Informationen über die Straßennetze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Aktualisierung über das Internet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Unterstützung des autonomen Fahrens durch dieKenntnis des Straßennetzes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Bei Ausfall des Systems wird per Internet versucht eine Aktualisierung der Karten durchzuführen und 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FEB36471-C0D0-4199-7E9D-07858A26B2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Internet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6687B15F-9F12-CEE7-5A76-9343D3B1C467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Aktualisierung der Software und des Kartenmaterials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Bei Ausfall des Internets wird beim Abstellen des Fahrzeugs das Internet-System erneut gestartet</a:t>
            </a:r>
          </a:p>
        </p:txBody>
      </p:sp>
    </p:spTree>
    <p:extLst>
      <p:ext uri="{BB962C8B-B14F-4D97-AF65-F5344CB8AC3E}">
        <p14:creationId xmlns:p14="http://schemas.microsoft.com/office/powerpoint/2010/main" val="6136592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build="p"/>
      <p:bldP spid="9" grpId="0" build="p"/>
      <p:bldP spid="12" grpId="0" build="p"/>
      <p:bldP spid="10" grpId="0" build="p"/>
      <p:bldP spid="1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B2AA83-EEC8-2D91-A944-0ABDFD91F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Frankfurter Flughafenshuttles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2CAB58-F555-8842-7BF0-EB76F2BBD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>
              <a:hlinkClick r:id="rId2"/>
            </a:endParaRPr>
          </a:p>
          <a:p>
            <a:endParaRPr lang="de-DE" dirty="0">
              <a:hlinkClick r:id="rId2"/>
            </a:endParaRPr>
          </a:p>
          <a:p>
            <a:endParaRPr lang="de-DE" dirty="0">
              <a:hlinkClick r:id="rId2"/>
            </a:endParaRPr>
          </a:p>
          <a:p>
            <a:endParaRPr lang="de-DE" dirty="0">
              <a:hlinkClick r:id="rId2"/>
            </a:endParaRPr>
          </a:p>
          <a:p>
            <a:endParaRPr lang="de-DE" dirty="0">
              <a:hlinkClick r:id="rId2"/>
            </a:endParaRPr>
          </a:p>
          <a:p>
            <a:endParaRPr lang="de-DE" dirty="0">
              <a:hlinkClick r:id="rId2"/>
            </a:endParaRPr>
          </a:p>
          <a:p>
            <a:r>
              <a:rPr lang="de-DE" dirty="0">
                <a:hlinkClick r:id="rId2"/>
              </a:rPr>
              <a:t>https://www.heise.de/news/Autonomes-Fahren-Selbstfahrende-Shuttles-am-Frankfurter-Flughafen-3866252.html</a:t>
            </a:r>
            <a:endParaRPr lang="de-DE" dirty="0"/>
          </a:p>
          <a:p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FB7F42E-FE07-5BA6-5B55-CE613FE57D0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22239" y="2232717"/>
            <a:ext cx="4947522" cy="279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5317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ABD58B-DED1-B894-EF0A-C03B84577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Systeme im Fahrzeug bei Systemversagen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F12C9A7-6762-5135-E1EA-BABDC34C9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Beim totalen Versagen der Systeme: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Automatisches Abstellen des Fahrzeugs am Fahrbahnrand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Kompletter Neustart der Systeme</a:t>
            </a:r>
          </a:p>
          <a:p>
            <a:r>
              <a:rPr lang="de-DE" dirty="0"/>
              <a:t>Bei erneuten Systemversagen: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Absetzen eines Notrufes (ADAC)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Herunterfahren des gesamten Systems</a:t>
            </a:r>
          </a:p>
        </p:txBody>
      </p:sp>
    </p:spTree>
    <p:extLst>
      <p:ext uri="{BB962C8B-B14F-4D97-AF65-F5344CB8AC3E}">
        <p14:creationId xmlns:p14="http://schemas.microsoft.com/office/powerpoint/2010/main" val="28866712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216C7A-396C-416B-714B-4E7DD5729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Systeme im Fahrzeug bei einem Unfall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F7E274-4AC5-7921-79A7-426D4AE5DC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0" y="2336874"/>
            <a:ext cx="5562239" cy="3599316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dirty="0"/>
              <a:t>Einschalten des Warnblinkers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Kontrolle des Zustandes der Insassen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dirty="0"/>
              <a:t>Durch Infrarot Kameras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Absetzen eines Notrufes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Abstellen verschiedenster Systeme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dirty="0"/>
              <a:t>Karten / Internet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Kommunikation zu anderen Fahrzeugen per V2X zur Warnung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Erhalten einer angenehmen Temperatur im Fahrzeug</a:t>
            </a:r>
          </a:p>
        </p:txBody>
      </p:sp>
      <p:pic>
        <p:nvPicPr>
          <p:cNvPr id="4" name="Grafik 4">
            <a:extLst>
              <a:ext uri="{FF2B5EF4-FFF2-40B4-BE49-F238E27FC236}">
                <a16:creationId xmlns:a16="http://schemas.microsoft.com/office/drawing/2014/main" id="{9AA6E460-7901-19C4-4C9A-799B620F273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2560" y="2336874"/>
            <a:ext cx="4051621" cy="359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98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Breitbild</PresentationFormat>
  <Paragraphs>85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Berlin</vt:lpstr>
      <vt:lpstr>Digitalisierung in der Mobilität</vt:lpstr>
      <vt:lpstr>Digitalisierung in der Mobilität</vt:lpstr>
      <vt:lpstr>Ziele der Digitalisierung in der Mobilität</vt:lpstr>
      <vt:lpstr>Energieeffizienz</vt:lpstr>
      <vt:lpstr>Eigenes Modell – Autonome Fahrzeugtechnik</vt:lpstr>
      <vt:lpstr>Systeme im Fahrzeug</vt:lpstr>
      <vt:lpstr>Beispiel Frankfurter Flughafenshuttles</vt:lpstr>
      <vt:lpstr>Systeme im Fahrzeug bei Systemversagen</vt:lpstr>
      <vt:lpstr>Systeme im Fahrzeug bei einem Unfall</vt:lpstr>
      <vt:lpstr>Vielen Dank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Digitalisierung in der Mobilität</dc:title>
  <dc:creator>Lukas Bartholomaeus</dc:creator>
  <cp:lastModifiedBy>Tobias Paetzold</cp:lastModifiedBy>
  <cp:revision>5</cp:revision>
  <dcterms:created xsi:type="dcterms:W3CDTF">2023-06-27T06:17:34Z</dcterms:created>
  <dcterms:modified xsi:type="dcterms:W3CDTF">2023-06-28T10:57:56Z</dcterms:modified>
</cp:coreProperties>
</file>