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7" r:id="rId4"/>
    <p:sldId id="262" r:id="rId5"/>
    <p:sldId id="258" r:id="rId6"/>
    <p:sldId id="266" r:id="rId7"/>
    <p:sldId id="265" r:id="rId8"/>
    <p:sldId id="263" r:id="rId9"/>
    <p:sldId id="259" r:id="rId10"/>
    <p:sldId id="264" r:id="rId11"/>
    <p:sldId id="260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78629" autoAdjust="0"/>
  </p:normalViewPr>
  <p:slideViewPr>
    <p:cSldViewPr snapToGrid="0">
      <p:cViewPr varScale="1">
        <p:scale>
          <a:sx n="66" d="100"/>
          <a:sy n="66" d="100"/>
        </p:scale>
        <p:origin x="54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1CA3E-C247-48F8-B710-499A37AABC31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BCCE3-0751-43A7-9662-C79937B9F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5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Ein Blöcke= ein Zug</a:t>
            </a:r>
          </a:p>
          <a:p>
            <a:r>
              <a:rPr lang="de-DE" dirty="0"/>
              <a:t>Signale= Halt erwarten; Langsamfahrt erwartet; Fahrt erwartet</a:t>
            </a:r>
          </a:p>
          <a:p>
            <a:r>
              <a:rPr lang="de-DE" dirty="0"/>
              <a:t>WT betätigen bei Halt und Langsamfahrt </a:t>
            </a:r>
            <a:r>
              <a:rPr lang="de-DE" dirty="0">
                <a:sym typeface="Wingdings" panose="05000000000000000000" pitchFamily="2" charset="2"/>
              </a:rPr>
              <a:t> Magnetsensoren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BCCE3-0751-43A7-9662-C79937B9F50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48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WT betätigen bei Halt und Langsamfahrt </a:t>
            </a:r>
          </a:p>
          <a:p>
            <a:r>
              <a:rPr lang="de-DE" dirty="0"/>
              <a:t>Sicherheitsfahrschaltung </a:t>
            </a:r>
            <a:r>
              <a:rPr lang="de-DE" dirty="0">
                <a:sym typeface="Wingdings" panose="05000000000000000000" pitchFamily="2" charset="2"/>
              </a:rPr>
              <a:t> keine Reaktion dann bremst Zug (Vollbremse)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BCCE3-0751-43A7-9662-C79937B9F50E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3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effectLst/>
              </a:rPr>
              <a:t>Ziel wird sein, dass man alle derzeit noch nicht </a:t>
            </a:r>
            <a:r>
              <a:rPr lang="de-DE" dirty="0" err="1">
                <a:effectLst/>
              </a:rPr>
              <a:t>elektrizifierten</a:t>
            </a:r>
            <a:r>
              <a:rPr lang="de-DE" dirty="0">
                <a:effectLst/>
              </a:rPr>
              <a:t> Bahnstrecken zukünftig </a:t>
            </a:r>
            <a:r>
              <a:rPr lang="de-DE" dirty="0" err="1">
                <a:effectLst/>
              </a:rPr>
              <a:t>elektrizifiert</a:t>
            </a:r>
            <a:r>
              <a:rPr lang="de-DE" dirty="0">
                <a:effectLst/>
              </a:rPr>
              <a:t>, damit diese dann von elektrischen Zügen befahren werden können. Derzeit sind nur 53% der deutschen Bahnstrecken </a:t>
            </a:r>
            <a:r>
              <a:rPr lang="de-DE" dirty="0" err="1">
                <a:effectLst/>
              </a:rPr>
              <a:t>elektrizifiert</a:t>
            </a:r>
            <a:r>
              <a:rPr lang="de-DE" dirty="0">
                <a:effectLst/>
              </a:rPr>
              <a:t> und 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BCCE3-0751-43A7-9662-C79937B9F50E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10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05F4F7-FED6-EE79-C112-B0BB9015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185D388-1B4B-DD7F-A03B-911562FBB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2BC16F-B633-D1F5-C609-DB5B0985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C5A3AF-405B-A60E-A81B-6F75180C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F417B1-6F85-F87B-52B3-BF17701C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94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C8979-1A44-54B5-C9D6-3FB36C41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8CA363-7CAE-3474-E982-7BCF98C5C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6A1BE5-1B4D-D8C8-E940-5F8A608E8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851738-72F9-1170-8786-6DB51EA75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CEDEDA-7EEE-9914-1BD7-686C9A45A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62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A7B5693-BD94-3553-27B9-552CA336E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27D0D2-CE08-5DCD-BEA7-6D2CA3621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5E7483-C246-27F0-5371-2981774B3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A1E1D7-DE6C-02C0-B779-6ABB02FF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74BC2B-F6AC-32FF-7967-AEBB588BB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08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670CBA-73F3-AC7A-0D5E-2879DD5D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CF471A-EF52-74C1-2325-BAC6F4209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28FBEE-6429-1EE0-87A2-080C69BE1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B0EBF9-A7E7-7E48-8893-8B052453B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40EA64-5EB8-1C5B-58AD-79A24D97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59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053B7-B382-157E-74A9-63579938B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321D44-F737-4EA1-420A-84826FDBE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437C4C-B358-93B2-79CA-E855719A8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7E4AC9-1708-CCFB-6825-ECE545C5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9626DD-61DB-C311-1A71-43AA8471E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06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3DC6D9-5AE4-DD11-1F77-8C87763B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58163D-F9EA-5C78-00F2-FDC48F97D9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4A9F99B-A2D0-DFB0-A921-0B976CEC3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D8EAC9-3AAE-D6EE-BC33-8674B1180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D3C1AF-21E4-6C6B-EA6F-9F55A88A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446973-0609-4FCB-7979-1404CE5C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54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E267F-E8F8-2170-32C4-1B018E70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97E33C-7391-B24A-9F77-FA8FDD820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BC5BFF-1590-9653-2E30-E16B026D1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532A386-11E2-1F72-4D90-7469D5145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EBBCAA1-2039-11C8-A170-8D1B0C17E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677D113-E548-34A5-5006-B5D5F3A0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40BB2DA-E84A-7325-02FD-F7280CAC2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A9BD9EC-F3DC-E6FD-1DE5-2EE5708D9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32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F9398-86F0-0392-D1B0-ABF556C5F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807737B-9CB2-4B22-3280-0ACC5B24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0DEF19-09ED-559D-810C-FDB060621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7F19D3-28D2-0494-187F-EA8B8B365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91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0666C4B-2EE7-909C-2D48-19D02369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E2E7A2-96D3-F393-308E-960038BF0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447E0F-6590-789B-F27E-B0C74C8DB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38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B3615-602D-4F0A-E7F9-003ABFAC8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0194C4-BF56-EEB9-285C-770C30BBC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E1CE7E-78FA-F3B5-FFC7-BEFD06384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D8C660-8FDF-621C-C8BA-5CC25F0C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8B9680-B3AC-5729-B6A1-1E986D5E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8C668E-FCD3-8AC3-AA77-3C46526A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15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3532F-9931-AE0A-6604-8F65F839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EC43A89-EF86-6CD2-1813-4CAD68236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9A2188-CD7A-4995-A41F-993830F2F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318072-C58E-B341-D9B3-C96D8E805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A4DDCC-FF82-7EF7-827D-4F9B598B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A946DB-B0D9-A389-2909-BCAEF8AA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94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A9D9F2-E7A5-B042-03CB-A6452D61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B9FB6E-A736-2B79-17B1-9DA4FD179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D8A388-351F-6A04-3B36-E0CAA7839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1423E-10A1-4769-95AA-6535CA90F878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8C49B7-4441-15AA-5E27-DC32F3F7A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E2C7D5-DB1C-C241-CDF6-46844079D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71275-1AF1-4043-9063-878DB1A55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15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42B1226E-2E17-C6B7-7029-5E032D8301DA}"/>
              </a:ext>
            </a:extLst>
          </p:cNvPr>
          <p:cNvSpPr/>
          <p:nvPr/>
        </p:nvSpPr>
        <p:spPr>
          <a:xfrm>
            <a:off x="896711" y="1764165"/>
            <a:ext cx="10606768" cy="3248706"/>
          </a:xfrm>
          <a:custGeom>
            <a:avLst/>
            <a:gdLst>
              <a:gd name="connsiteX0" fmla="*/ 0 w 10606768"/>
              <a:gd name="connsiteY0" fmla="*/ 0 h 3248706"/>
              <a:gd name="connsiteX1" fmla="*/ 801400 w 10606768"/>
              <a:gd name="connsiteY1" fmla="*/ 0 h 3248706"/>
              <a:gd name="connsiteX2" fmla="*/ 1602800 w 10606768"/>
              <a:gd name="connsiteY2" fmla="*/ 0 h 3248706"/>
              <a:gd name="connsiteX3" fmla="*/ 2298133 w 10606768"/>
              <a:gd name="connsiteY3" fmla="*/ 0 h 3248706"/>
              <a:gd name="connsiteX4" fmla="*/ 2781330 w 10606768"/>
              <a:gd name="connsiteY4" fmla="*/ 0 h 3248706"/>
              <a:gd name="connsiteX5" fmla="*/ 3264527 w 10606768"/>
              <a:gd name="connsiteY5" fmla="*/ 0 h 3248706"/>
              <a:gd name="connsiteX6" fmla="*/ 3747725 w 10606768"/>
              <a:gd name="connsiteY6" fmla="*/ 0 h 3248706"/>
              <a:gd name="connsiteX7" fmla="*/ 4336990 w 10606768"/>
              <a:gd name="connsiteY7" fmla="*/ 0 h 3248706"/>
              <a:gd name="connsiteX8" fmla="*/ 5032322 w 10606768"/>
              <a:gd name="connsiteY8" fmla="*/ 0 h 3248706"/>
              <a:gd name="connsiteX9" fmla="*/ 5727655 w 10606768"/>
              <a:gd name="connsiteY9" fmla="*/ 0 h 3248706"/>
              <a:gd name="connsiteX10" fmla="*/ 5998717 w 10606768"/>
              <a:gd name="connsiteY10" fmla="*/ 0 h 3248706"/>
              <a:gd name="connsiteX11" fmla="*/ 6800117 w 10606768"/>
              <a:gd name="connsiteY11" fmla="*/ 0 h 3248706"/>
              <a:gd name="connsiteX12" fmla="*/ 7389382 w 10606768"/>
              <a:gd name="connsiteY12" fmla="*/ 0 h 3248706"/>
              <a:gd name="connsiteX13" fmla="*/ 7660444 w 10606768"/>
              <a:gd name="connsiteY13" fmla="*/ 0 h 3248706"/>
              <a:gd name="connsiteX14" fmla="*/ 8143641 w 10606768"/>
              <a:gd name="connsiteY14" fmla="*/ 0 h 3248706"/>
              <a:gd name="connsiteX15" fmla="*/ 8732906 w 10606768"/>
              <a:gd name="connsiteY15" fmla="*/ 0 h 3248706"/>
              <a:gd name="connsiteX16" fmla="*/ 9534306 w 10606768"/>
              <a:gd name="connsiteY16" fmla="*/ 0 h 3248706"/>
              <a:gd name="connsiteX17" fmla="*/ 10606768 w 10606768"/>
              <a:gd name="connsiteY17" fmla="*/ 0 h 3248706"/>
              <a:gd name="connsiteX18" fmla="*/ 10606768 w 10606768"/>
              <a:gd name="connsiteY18" fmla="*/ 606425 h 3248706"/>
              <a:gd name="connsiteX19" fmla="*/ 10606768 w 10606768"/>
              <a:gd name="connsiteY19" fmla="*/ 1050415 h 3248706"/>
              <a:gd name="connsiteX20" fmla="*/ 10606768 w 10606768"/>
              <a:gd name="connsiteY20" fmla="*/ 1624353 h 3248706"/>
              <a:gd name="connsiteX21" fmla="*/ 10606768 w 10606768"/>
              <a:gd name="connsiteY21" fmla="*/ 2068343 h 3248706"/>
              <a:gd name="connsiteX22" fmla="*/ 10606768 w 10606768"/>
              <a:gd name="connsiteY22" fmla="*/ 2577307 h 3248706"/>
              <a:gd name="connsiteX23" fmla="*/ 10606768 w 10606768"/>
              <a:gd name="connsiteY23" fmla="*/ 3248706 h 3248706"/>
              <a:gd name="connsiteX24" fmla="*/ 10335706 w 10606768"/>
              <a:gd name="connsiteY24" fmla="*/ 3248706 h 3248706"/>
              <a:gd name="connsiteX25" fmla="*/ 9534306 w 10606768"/>
              <a:gd name="connsiteY25" fmla="*/ 3248706 h 3248706"/>
              <a:gd name="connsiteX26" fmla="*/ 9051109 w 10606768"/>
              <a:gd name="connsiteY26" fmla="*/ 3248706 h 3248706"/>
              <a:gd name="connsiteX27" fmla="*/ 8780047 w 10606768"/>
              <a:gd name="connsiteY27" fmla="*/ 3248706 h 3248706"/>
              <a:gd name="connsiteX28" fmla="*/ 8190782 w 10606768"/>
              <a:gd name="connsiteY28" fmla="*/ 3248706 h 3248706"/>
              <a:gd name="connsiteX29" fmla="*/ 7495449 w 10606768"/>
              <a:gd name="connsiteY29" fmla="*/ 3248706 h 3248706"/>
              <a:gd name="connsiteX30" fmla="*/ 6906184 w 10606768"/>
              <a:gd name="connsiteY30" fmla="*/ 3248706 h 3248706"/>
              <a:gd name="connsiteX31" fmla="*/ 6210852 w 10606768"/>
              <a:gd name="connsiteY31" fmla="*/ 3248706 h 3248706"/>
              <a:gd name="connsiteX32" fmla="*/ 5939790 w 10606768"/>
              <a:gd name="connsiteY32" fmla="*/ 3248706 h 3248706"/>
              <a:gd name="connsiteX33" fmla="*/ 5244458 w 10606768"/>
              <a:gd name="connsiteY33" fmla="*/ 3248706 h 3248706"/>
              <a:gd name="connsiteX34" fmla="*/ 4655193 w 10606768"/>
              <a:gd name="connsiteY34" fmla="*/ 3248706 h 3248706"/>
              <a:gd name="connsiteX35" fmla="*/ 4278063 w 10606768"/>
              <a:gd name="connsiteY35" fmla="*/ 3248706 h 3248706"/>
              <a:gd name="connsiteX36" fmla="*/ 3476663 w 10606768"/>
              <a:gd name="connsiteY36" fmla="*/ 3248706 h 3248706"/>
              <a:gd name="connsiteX37" fmla="*/ 2887398 w 10606768"/>
              <a:gd name="connsiteY37" fmla="*/ 3248706 h 3248706"/>
              <a:gd name="connsiteX38" fmla="*/ 2298133 w 10606768"/>
              <a:gd name="connsiteY38" fmla="*/ 3248706 h 3248706"/>
              <a:gd name="connsiteX39" fmla="*/ 1602800 w 10606768"/>
              <a:gd name="connsiteY39" fmla="*/ 3248706 h 3248706"/>
              <a:gd name="connsiteX40" fmla="*/ 1119603 w 10606768"/>
              <a:gd name="connsiteY40" fmla="*/ 3248706 h 3248706"/>
              <a:gd name="connsiteX41" fmla="*/ 742474 w 10606768"/>
              <a:gd name="connsiteY41" fmla="*/ 3248706 h 3248706"/>
              <a:gd name="connsiteX42" fmla="*/ 0 w 10606768"/>
              <a:gd name="connsiteY42" fmla="*/ 3248706 h 3248706"/>
              <a:gd name="connsiteX43" fmla="*/ 0 w 10606768"/>
              <a:gd name="connsiteY43" fmla="*/ 2804716 h 3248706"/>
              <a:gd name="connsiteX44" fmla="*/ 0 w 10606768"/>
              <a:gd name="connsiteY44" fmla="*/ 2295752 h 3248706"/>
              <a:gd name="connsiteX45" fmla="*/ 0 w 10606768"/>
              <a:gd name="connsiteY45" fmla="*/ 1721814 h 3248706"/>
              <a:gd name="connsiteX46" fmla="*/ 0 w 10606768"/>
              <a:gd name="connsiteY46" fmla="*/ 1147876 h 3248706"/>
              <a:gd name="connsiteX47" fmla="*/ 0 w 10606768"/>
              <a:gd name="connsiteY47" fmla="*/ 541451 h 3248706"/>
              <a:gd name="connsiteX48" fmla="*/ 0 w 10606768"/>
              <a:gd name="connsiteY48" fmla="*/ 0 h 324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606768" h="3248706" extrusionOk="0">
                <a:moveTo>
                  <a:pt x="0" y="0"/>
                </a:moveTo>
                <a:cubicBezTo>
                  <a:pt x="385352" y="-53369"/>
                  <a:pt x="448699" y="64542"/>
                  <a:pt x="801400" y="0"/>
                </a:cubicBezTo>
                <a:cubicBezTo>
                  <a:pt x="1154101" y="-64542"/>
                  <a:pt x="1428219" y="86203"/>
                  <a:pt x="1602800" y="0"/>
                </a:cubicBezTo>
                <a:cubicBezTo>
                  <a:pt x="1777381" y="-86203"/>
                  <a:pt x="2110413" y="24645"/>
                  <a:pt x="2298133" y="0"/>
                </a:cubicBezTo>
                <a:cubicBezTo>
                  <a:pt x="2485853" y="-24645"/>
                  <a:pt x="2602982" y="8242"/>
                  <a:pt x="2781330" y="0"/>
                </a:cubicBezTo>
                <a:cubicBezTo>
                  <a:pt x="2959678" y="-8242"/>
                  <a:pt x="3034113" y="46969"/>
                  <a:pt x="3264527" y="0"/>
                </a:cubicBezTo>
                <a:cubicBezTo>
                  <a:pt x="3494941" y="-46969"/>
                  <a:pt x="3575778" y="54234"/>
                  <a:pt x="3747725" y="0"/>
                </a:cubicBezTo>
                <a:cubicBezTo>
                  <a:pt x="3919672" y="-54234"/>
                  <a:pt x="4161823" y="42972"/>
                  <a:pt x="4336990" y="0"/>
                </a:cubicBezTo>
                <a:cubicBezTo>
                  <a:pt x="4512158" y="-42972"/>
                  <a:pt x="4708556" y="2804"/>
                  <a:pt x="5032322" y="0"/>
                </a:cubicBezTo>
                <a:cubicBezTo>
                  <a:pt x="5356088" y="-2804"/>
                  <a:pt x="5430089" y="15482"/>
                  <a:pt x="5727655" y="0"/>
                </a:cubicBezTo>
                <a:cubicBezTo>
                  <a:pt x="6025221" y="-15482"/>
                  <a:pt x="5883215" y="8139"/>
                  <a:pt x="5998717" y="0"/>
                </a:cubicBezTo>
                <a:cubicBezTo>
                  <a:pt x="6114219" y="-8139"/>
                  <a:pt x="6594921" y="65388"/>
                  <a:pt x="6800117" y="0"/>
                </a:cubicBezTo>
                <a:cubicBezTo>
                  <a:pt x="7005313" y="-65388"/>
                  <a:pt x="7232919" y="7152"/>
                  <a:pt x="7389382" y="0"/>
                </a:cubicBezTo>
                <a:cubicBezTo>
                  <a:pt x="7545846" y="-7152"/>
                  <a:pt x="7535632" y="722"/>
                  <a:pt x="7660444" y="0"/>
                </a:cubicBezTo>
                <a:cubicBezTo>
                  <a:pt x="7785256" y="-722"/>
                  <a:pt x="8030318" y="30292"/>
                  <a:pt x="8143641" y="0"/>
                </a:cubicBezTo>
                <a:cubicBezTo>
                  <a:pt x="8256964" y="-30292"/>
                  <a:pt x="8526392" y="9631"/>
                  <a:pt x="8732906" y="0"/>
                </a:cubicBezTo>
                <a:cubicBezTo>
                  <a:pt x="8939421" y="-9631"/>
                  <a:pt x="9206471" y="7921"/>
                  <a:pt x="9534306" y="0"/>
                </a:cubicBezTo>
                <a:cubicBezTo>
                  <a:pt x="9862141" y="-7921"/>
                  <a:pt x="10150945" y="79946"/>
                  <a:pt x="10606768" y="0"/>
                </a:cubicBezTo>
                <a:cubicBezTo>
                  <a:pt x="10646280" y="235081"/>
                  <a:pt x="10572629" y="335677"/>
                  <a:pt x="10606768" y="606425"/>
                </a:cubicBezTo>
                <a:cubicBezTo>
                  <a:pt x="10640907" y="877174"/>
                  <a:pt x="10566886" y="829058"/>
                  <a:pt x="10606768" y="1050415"/>
                </a:cubicBezTo>
                <a:cubicBezTo>
                  <a:pt x="10646650" y="1271772"/>
                  <a:pt x="10603647" y="1391403"/>
                  <a:pt x="10606768" y="1624353"/>
                </a:cubicBezTo>
                <a:cubicBezTo>
                  <a:pt x="10609889" y="1857303"/>
                  <a:pt x="10563376" y="1941972"/>
                  <a:pt x="10606768" y="2068343"/>
                </a:cubicBezTo>
                <a:cubicBezTo>
                  <a:pt x="10650160" y="2194714"/>
                  <a:pt x="10566020" y="2471886"/>
                  <a:pt x="10606768" y="2577307"/>
                </a:cubicBezTo>
                <a:cubicBezTo>
                  <a:pt x="10647516" y="2682728"/>
                  <a:pt x="10600758" y="3041428"/>
                  <a:pt x="10606768" y="3248706"/>
                </a:cubicBezTo>
                <a:cubicBezTo>
                  <a:pt x="10476479" y="3278904"/>
                  <a:pt x="10404138" y="3233659"/>
                  <a:pt x="10335706" y="3248706"/>
                </a:cubicBezTo>
                <a:cubicBezTo>
                  <a:pt x="10267274" y="3263753"/>
                  <a:pt x="9903500" y="3215053"/>
                  <a:pt x="9534306" y="3248706"/>
                </a:cubicBezTo>
                <a:cubicBezTo>
                  <a:pt x="9165112" y="3282359"/>
                  <a:pt x="9220615" y="3192637"/>
                  <a:pt x="9051109" y="3248706"/>
                </a:cubicBezTo>
                <a:cubicBezTo>
                  <a:pt x="8881603" y="3304775"/>
                  <a:pt x="8868446" y="3219788"/>
                  <a:pt x="8780047" y="3248706"/>
                </a:cubicBezTo>
                <a:cubicBezTo>
                  <a:pt x="8691648" y="3277624"/>
                  <a:pt x="8379662" y="3241790"/>
                  <a:pt x="8190782" y="3248706"/>
                </a:cubicBezTo>
                <a:cubicBezTo>
                  <a:pt x="8001903" y="3255622"/>
                  <a:pt x="7839311" y="3223584"/>
                  <a:pt x="7495449" y="3248706"/>
                </a:cubicBezTo>
                <a:cubicBezTo>
                  <a:pt x="7151587" y="3273828"/>
                  <a:pt x="7116380" y="3185096"/>
                  <a:pt x="6906184" y="3248706"/>
                </a:cubicBezTo>
                <a:cubicBezTo>
                  <a:pt x="6695989" y="3312316"/>
                  <a:pt x="6429309" y="3183348"/>
                  <a:pt x="6210852" y="3248706"/>
                </a:cubicBezTo>
                <a:cubicBezTo>
                  <a:pt x="5992395" y="3314064"/>
                  <a:pt x="6048076" y="3221171"/>
                  <a:pt x="5939790" y="3248706"/>
                </a:cubicBezTo>
                <a:cubicBezTo>
                  <a:pt x="5831504" y="3276241"/>
                  <a:pt x="5455968" y="3169980"/>
                  <a:pt x="5244458" y="3248706"/>
                </a:cubicBezTo>
                <a:cubicBezTo>
                  <a:pt x="5032948" y="3327432"/>
                  <a:pt x="4852172" y="3226115"/>
                  <a:pt x="4655193" y="3248706"/>
                </a:cubicBezTo>
                <a:cubicBezTo>
                  <a:pt x="4458215" y="3271297"/>
                  <a:pt x="4384722" y="3207327"/>
                  <a:pt x="4278063" y="3248706"/>
                </a:cubicBezTo>
                <a:cubicBezTo>
                  <a:pt x="4171404" y="3290085"/>
                  <a:pt x="3757629" y="3211142"/>
                  <a:pt x="3476663" y="3248706"/>
                </a:cubicBezTo>
                <a:cubicBezTo>
                  <a:pt x="3195697" y="3286270"/>
                  <a:pt x="3092924" y="3222280"/>
                  <a:pt x="2887398" y="3248706"/>
                </a:cubicBezTo>
                <a:cubicBezTo>
                  <a:pt x="2681872" y="3275132"/>
                  <a:pt x="2490920" y="3244183"/>
                  <a:pt x="2298133" y="3248706"/>
                </a:cubicBezTo>
                <a:cubicBezTo>
                  <a:pt x="2105347" y="3253229"/>
                  <a:pt x="1792951" y="3238507"/>
                  <a:pt x="1602800" y="3248706"/>
                </a:cubicBezTo>
                <a:cubicBezTo>
                  <a:pt x="1412649" y="3258905"/>
                  <a:pt x="1260943" y="3233179"/>
                  <a:pt x="1119603" y="3248706"/>
                </a:cubicBezTo>
                <a:cubicBezTo>
                  <a:pt x="978263" y="3264233"/>
                  <a:pt x="913124" y="3244565"/>
                  <a:pt x="742474" y="3248706"/>
                </a:cubicBezTo>
                <a:cubicBezTo>
                  <a:pt x="571824" y="3252847"/>
                  <a:pt x="216878" y="3190474"/>
                  <a:pt x="0" y="3248706"/>
                </a:cubicBezTo>
                <a:cubicBezTo>
                  <a:pt x="-31529" y="3122434"/>
                  <a:pt x="13932" y="3021725"/>
                  <a:pt x="0" y="2804716"/>
                </a:cubicBezTo>
                <a:cubicBezTo>
                  <a:pt x="-13932" y="2587707"/>
                  <a:pt x="30492" y="2441510"/>
                  <a:pt x="0" y="2295752"/>
                </a:cubicBezTo>
                <a:cubicBezTo>
                  <a:pt x="-30492" y="2149994"/>
                  <a:pt x="41861" y="1853990"/>
                  <a:pt x="0" y="1721814"/>
                </a:cubicBezTo>
                <a:cubicBezTo>
                  <a:pt x="-41861" y="1589638"/>
                  <a:pt x="60814" y="1394191"/>
                  <a:pt x="0" y="1147876"/>
                </a:cubicBezTo>
                <a:cubicBezTo>
                  <a:pt x="-60814" y="901561"/>
                  <a:pt x="6665" y="825818"/>
                  <a:pt x="0" y="541451"/>
                </a:cubicBezTo>
                <a:cubicBezTo>
                  <a:pt x="-6665" y="257085"/>
                  <a:pt x="25627" y="123882"/>
                  <a:pt x="0" y="0"/>
                </a:cubicBezTo>
                <a:close/>
              </a:path>
            </a:pathLst>
          </a:custGeom>
          <a:noFill/>
          <a:ln w="76200">
            <a:solidFill>
              <a:srgbClr val="92D050"/>
            </a:solidFill>
            <a:extLst>
              <a:ext uri="{C807C97D-BFC1-408E-A445-0C87EB9F89A2}">
                <ask:lineSketchStyleProps xmlns:ask="http://schemas.microsoft.com/office/drawing/2018/sketchyshapes" sd="222055366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368BF5-DA27-079F-76CA-D11F91BD8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710" y="1341211"/>
            <a:ext cx="10398579" cy="3011942"/>
          </a:xfrm>
        </p:spPr>
        <p:txBody>
          <a:bodyPr>
            <a:normAutofit/>
          </a:bodyPr>
          <a:lstStyle/>
          <a:p>
            <a:r>
              <a:rPr lang="de-DE" dirty="0"/>
              <a:t>Mobilitätstag - Zukunftsfähiger Schienenverkehr</a:t>
            </a:r>
          </a:p>
        </p:txBody>
      </p:sp>
    </p:spTree>
    <p:extLst>
      <p:ext uri="{BB962C8B-B14F-4D97-AF65-F5344CB8AC3E}">
        <p14:creationId xmlns:p14="http://schemas.microsoft.com/office/powerpoint/2010/main" val="2523167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A8CAA7-0349-FF68-1F50-F2C06B1E44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Welche Antriebsformen haben wir im Schienenverkehr aktuell und in der Zukunft?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9A4C28-D8D0-94E9-B8D7-A14028247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169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8184A-508D-ED25-5EC0-1B0DDFF9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Antriebsformen haben wir im Schienenverkehr aktuell und in der Zukunft?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75E8BB-6773-0720-B892-CD85FF17F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dirty="0">
                <a:effectLst/>
              </a:rPr>
              <a:t>Bisherige Antriebsformen: </a:t>
            </a:r>
          </a:p>
          <a:p>
            <a:r>
              <a:rPr lang="de-DE" sz="1600" dirty="0">
                <a:effectLst/>
              </a:rPr>
              <a:t>Elektro </a:t>
            </a:r>
          </a:p>
          <a:p>
            <a:r>
              <a:rPr lang="de-DE" sz="1600" dirty="0">
                <a:effectLst/>
              </a:rPr>
              <a:t>Fossil</a:t>
            </a:r>
            <a:br>
              <a:rPr lang="de-DE" sz="1600" dirty="0">
                <a:effectLst/>
              </a:rPr>
            </a:br>
            <a:endParaRPr lang="de-DE" sz="1600" dirty="0">
              <a:effectLst/>
            </a:endParaRPr>
          </a:p>
          <a:p>
            <a:pPr marL="0" indent="0">
              <a:buNone/>
            </a:pPr>
            <a:r>
              <a:rPr lang="de-DE" sz="1600" dirty="0">
                <a:effectLst/>
              </a:rPr>
              <a:t>Zukunftsfähige Antriebsformen: </a:t>
            </a:r>
          </a:p>
          <a:p>
            <a:r>
              <a:rPr lang="de-DE" sz="1600" dirty="0">
                <a:effectLst/>
              </a:rPr>
              <a:t>Magnetschwebetechnik</a:t>
            </a:r>
          </a:p>
          <a:p>
            <a:r>
              <a:rPr lang="de-DE" sz="1600" dirty="0">
                <a:effectLst/>
              </a:rPr>
              <a:t>Mehr Elektro</a:t>
            </a:r>
          </a:p>
          <a:p>
            <a:r>
              <a:rPr lang="de-DE" sz="1600" dirty="0">
                <a:effectLst/>
              </a:rPr>
              <a:t>Wasserstoff</a:t>
            </a:r>
          </a:p>
          <a:p>
            <a:pPr marL="0" indent="0">
              <a:buNone/>
            </a:pPr>
            <a:endParaRPr lang="de-DE" sz="1600" dirty="0">
              <a:effectLst/>
            </a:endParaRPr>
          </a:p>
          <a:p>
            <a:pPr marL="0" indent="0">
              <a:buNone/>
            </a:pPr>
            <a:r>
              <a:rPr lang="de-DE" sz="1600" dirty="0">
                <a:effectLst/>
              </a:rPr>
              <a:t>Derzeitige Effektivität der benutzten Antriebsarten</a:t>
            </a:r>
          </a:p>
          <a:p>
            <a:r>
              <a:rPr lang="de-DE" sz="1600" dirty="0">
                <a:effectLst/>
              </a:rPr>
              <a:t>Batterietriebzug</a:t>
            </a:r>
          </a:p>
          <a:p>
            <a:r>
              <a:rPr lang="de-DE" sz="1600" dirty="0">
                <a:effectLst/>
              </a:rPr>
              <a:t>Elektrotriebzug</a:t>
            </a:r>
          </a:p>
          <a:p>
            <a:r>
              <a:rPr lang="de-DE" sz="1600" dirty="0">
                <a:effectLst/>
              </a:rPr>
              <a:t>Wasserstoffbrenntriebzug</a:t>
            </a:r>
            <a:br>
              <a:rPr lang="de-DE" sz="1600" dirty="0">
                <a:effectLst/>
              </a:rPr>
            </a:b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1803261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68BF5-DA27-079F-76CA-D11F91BD8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710" y="1341211"/>
            <a:ext cx="10398579" cy="3011942"/>
          </a:xfrm>
        </p:spPr>
        <p:txBody>
          <a:bodyPr>
            <a:normAutofit fontScale="90000"/>
          </a:bodyPr>
          <a:lstStyle/>
          <a:p>
            <a:r>
              <a:rPr lang="de-DE" dirty="0"/>
              <a:t>Welche Komponenten der Eisenbahnstruktur kennen Sie? Was wird für den Eisenbahnbetrieb benötigt?</a:t>
            </a:r>
          </a:p>
        </p:txBody>
      </p:sp>
    </p:spTree>
    <p:extLst>
      <p:ext uri="{BB962C8B-B14F-4D97-AF65-F5344CB8AC3E}">
        <p14:creationId xmlns:p14="http://schemas.microsoft.com/office/powerpoint/2010/main" val="48684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5BE36-F59F-2DB9-FE35-D56EB60C0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Welche Komponenten der Eisenbahnstruktur kennen Sie? Was wird für den Eisenbahnbetrieb benötigt?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A29BFB51-16A9-0567-3EC6-B876F184B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Gleise</a:t>
            </a:r>
          </a:p>
          <a:p>
            <a:r>
              <a:rPr lang="de-DE" dirty="0"/>
              <a:t>Gleisverbindungen (Weichen, Kreuzungen)</a:t>
            </a:r>
          </a:p>
          <a:p>
            <a:r>
              <a:rPr lang="de-DE" dirty="0"/>
              <a:t>Energieversorgung (Oberleitung, Tankstelle, … )</a:t>
            </a:r>
          </a:p>
          <a:p>
            <a:r>
              <a:rPr lang="de-DE" dirty="0"/>
              <a:t>Signale („Ampeln“)</a:t>
            </a:r>
          </a:p>
          <a:p>
            <a:r>
              <a:rPr lang="de-DE" dirty="0"/>
              <a:t>Sicherheitstechnik (Gleisstromkreise, Achszähler, PZB, LZB, ETCS)</a:t>
            </a:r>
          </a:p>
          <a:p>
            <a:r>
              <a:rPr lang="de-DE" dirty="0"/>
              <a:t>Bahnübergänge</a:t>
            </a:r>
          </a:p>
          <a:p>
            <a:r>
              <a:rPr lang="de-DE" dirty="0"/>
              <a:t>Bahnsteige</a:t>
            </a:r>
          </a:p>
          <a:p>
            <a:r>
              <a:rPr lang="de-DE" dirty="0"/>
              <a:t>Betriebszentralen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99870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68BF5-DA27-079F-76CA-D11F91BD8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710" y="1341211"/>
            <a:ext cx="10398579" cy="3011942"/>
          </a:xfrm>
        </p:spPr>
        <p:txBody>
          <a:bodyPr>
            <a:normAutofit fontScale="90000"/>
          </a:bodyPr>
          <a:lstStyle/>
          <a:p>
            <a:r>
              <a:rPr lang="de-DE" dirty="0"/>
              <a:t>Wie wird die Zugfolge (Abfolge der Fahrten) auf der freien Strecke und in den Bahnhöfen geregelt?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B857F1-552C-88F0-F966-654D2C84A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3153"/>
            <a:ext cx="9144000" cy="1655762"/>
          </a:xfrm>
        </p:spPr>
        <p:txBody>
          <a:bodyPr/>
          <a:lstStyle/>
          <a:p>
            <a:pPr algn="l"/>
            <a:br>
              <a:rPr lang="de-DE" b="0" i="0" dirty="0">
                <a:solidFill>
                  <a:srgbClr val="FFFFFF"/>
                </a:solidFill>
                <a:effectLst/>
                <a:latin typeface="Open Sans"/>
              </a:rPr>
            </a:br>
            <a:endParaRPr lang="de-DE" b="0" i="0" dirty="0">
              <a:solidFill>
                <a:srgbClr val="FFFFFF"/>
              </a:solidFill>
              <a:effectLst/>
              <a:latin typeface="Open Sans"/>
            </a:endParaRPr>
          </a:p>
          <a:p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699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FC14C-0813-6E2F-1C75-1842E58E7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Wie wird die Zugfolge (Abfolge der Fahrten) auf der freien Strecke und in den Bahnhöfen geregelt?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DA5BF8B3-E775-4622-910F-1C4454596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Kreuzungen und Weichen manuell gesteuert (7 Betriebszentralen in ganz Deutschland)</a:t>
            </a:r>
          </a:p>
          <a:p>
            <a:r>
              <a:rPr lang="de-DE" dirty="0"/>
              <a:t>Bei keiner Reaktion wird automatisch gebremst</a:t>
            </a:r>
          </a:p>
          <a:p>
            <a:r>
              <a:rPr lang="de-DE" dirty="0"/>
              <a:t>gleichmäßige Abstände (min. 1 km) </a:t>
            </a:r>
            <a:r>
              <a:rPr lang="de-DE" dirty="0">
                <a:sym typeface="Wingdings" panose="05000000000000000000" pitchFamily="2" charset="2"/>
              </a:rPr>
              <a:t> Blöcke </a:t>
            </a:r>
          </a:p>
          <a:p>
            <a:r>
              <a:rPr lang="de-DE" dirty="0">
                <a:sym typeface="Wingdings" panose="05000000000000000000" pitchFamily="2" charset="2"/>
              </a:rPr>
              <a:t>Vorsignale und Hauptsignale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58724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725DB81C-DC00-9596-B1F2-E412708F5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949915" y="-1789445"/>
            <a:ext cx="4292170" cy="1043688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EF5C93E-8C5B-DC4D-7B37-748D116EC2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829263" y="-1512437"/>
            <a:ext cx="4657300" cy="9882867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F83E4CDF-2A9B-BE1A-2FBB-2F88B00F1B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788415" y="-1471589"/>
            <a:ext cx="4724464" cy="986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4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E7E2B-DF7B-28A4-F046-1F8320D00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86E495-B094-8ABA-7C94-B50A3FB94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6">
            <a:extLst>
              <a:ext uri="{FF2B5EF4-FFF2-40B4-BE49-F238E27FC236}">
                <a16:creationId xmlns:a16="http://schemas.microsoft.com/office/drawing/2014/main" id="{AB4B7DF8-1153-FF09-1DD0-793FE33BA8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75"/>
          <a:stretch/>
        </p:blipFill>
        <p:spPr>
          <a:xfrm>
            <a:off x="597463" y="465364"/>
            <a:ext cx="4245429" cy="6155872"/>
          </a:xfrm>
          <a:prstGeom prst="rect">
            <a:avLst/>
          </a:prstGeom>
        </p:spPr>
      </p:pic>
      <p:pic>
        <p:nvPicPr>
          <p:cNvPr id="5" name="Inhaltsplatzhalter 6">
            <a:extLst>
              <a:ext uri="{FF2B5EF4-FFF2-40B4-BE49-F238E27FC236}">
                <a16:creationId xmlns:a16="http://schemas.microsoft.com/office/drawing/2014/main" id="{FAD7F8D5-F258-964A-6040-E12893AE3A0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407283" y="-153438"/>
            <a:ext cx="3795563" cy="674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51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25156-8C73-1AC7-BE89-C51C391B9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/>
              <a:t>Was versteht man unter einem Fahrplan? Gibt es verschiedene Arten von Fahrplänen?</a:t>
            </a:r>
          </a:p>
        </p:txBody>
      </p:sp>
    </p:spTree>
    <p:extLst>
      <p:ext uri="{BB962C8B-B14F-4D97-AF65-F5344CB8AC3E}">
        <p14:creationId xmlns:p14="http://schemas.microsoft.com/office/powerpoint/2010/main" val="17762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C406E-3BAC-3073-9950-C963202AC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versteht man unter einem Fahrplan? Gibt es verschiedene Arten von Fahrplänen?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673B36-ED93-8A97-A5A7-1EAFCC898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Fahrplan für Triebfahrzeugführer</a:t>
            </a:r>
          </a:p>
          <a:p>
            <a:r>
              <a:rPr lang="de-DE" dirty="0"/>
              <a:t>Ein Fahrplan für Passagiere 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408431-BB62-5C08-C45C-35054C77EF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7121" y="2231346"/>
            <a:ext cx="5382816" cy="452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882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Breitbild</PresentationFormat>
  <Paragraphs>46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Office</vt:lpstr>
      <vt:lpstr>Mobilitätstag - Zukunftsfähiger Schienenverkehr</vt:lpstr>
      <vt:lpstr>Welche Komponenten der Eisenbahnstruktur kennen Sie? Was wird für den Eisenbahnbetrieb benötigt?</vt:lpstr>
      <vt:lpstr>Welche Komponenten der Eisenbahnstruktur kennen Sie? Was wird für den Eisenbahnbetrieb benötigt?</vt:lpstr>
      <vt:lpstr>Wie wird die Zugfolge (Abfolge der Fahrten) auf der freien Strecke und in den Bahnhöfen geregelt?</vt:lpstr>
      <vt:lpstr>Wie wird die Zugfolge (Abfolge der Fahrten) auf der freien Strecke und in den Bahnhöfen geregelt?</vt:lpstr>
      <vt:lpstr>PowerPoint-Präsentation</vt:lpstr>
      <vt:lpstr>PowerPoint-Präsentation</vt:lpstr>
      <vt:lpstr>Was versteht man unter einem Fahrplan? Gibt es verschiedene Arten von Fahrplänen?</vt:lpstr>
      <vt:lpstr>Was versteht man unter einem Fahrplan? Gibt es verschiedene Arten von Fahrplänen?</vt:lpstr>
      <vt:lpstr>Welche Antriebsformen haben wir im Schienenverkehr aktuell und in der Zukunft?</vt:lpstr>
      <vt:lpstr>Welche Antriebsformen haben wir im Schienenverkehr aktuell und in der Zukunft?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Mobilitätstag - Zukunftsfähiger Schienenverkehr</dc:title>
  <dc:creator>Julia Horak</dc:creator>
  <cp:lastModifiedBy>Tobias Paetzold</cp:lastModifiedBy>
  <cp:revision>11</cp:revision>
  <dcterms:created xsi:type="dcterms:W3CDTF">2023-06-27T09:44:14Z</dcterms:created>
  <dcterms:modified xsi:type="dcterms:W3CDTF">2023-06-28T10:59:37Z</dcterms:modified>
</cp:coreProperties>
</file>