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7" r:id="rId5"/>
    <p:sldId id="258" r:id="rId6"/>
    <p:sldId id="261" r:id="rId7"/>
    <p:sldId id="260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3" y="5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036B7A-A644-844C-FCF8-182D1C19E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304E0F9-4A43-19AF-77AB-74036BDA7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B15E3B-95E4-A719-17C7-3A46E92F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DA2F-170E-4AEA-99BA-9F42735FFC24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80C73D-D8AF-DAC2-7CA3-D62477102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B32251-22C6-FA79-4FBE-8A40DA0C4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EC3-0FC5-46EE-8961-FB3E625621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46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282A4C-2E54-80F2-AE25-312B679D9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0E18439-A665-0998-8869-FE8454B2C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4F0B0F-E334-9FAF-096E-202F27459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DA2F-170E-4AEA-99BA-9F42735FFC24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50D371-DE05-ECA8-7C76-F1BCD353C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178DFB-255A-DCD2-83FD-61BF71324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EC3-0FC5-46EE-8961-FB3E625621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640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30CF3C9-ED23-632E-3317-039486B7BD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0FB1394-5145-BA61-15F5-1F6B5DDB0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B395F0-E17F-A188-F7B2-B06AF251D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DA2F-170E-4AEA-99BA-9F42735FFC24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D17E92-CC8E-712F-8250-27F84F17A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05BC0A-CB6D-3865-2D03-D50AC185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EC3-0FC5-46EE-8961-FB3E625621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50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DCFCCA-66C7-C91E-2F74-949B62E3B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A64F49-8269-9172-0045-EF29E5C44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749064-9B0E-4E22-908B-3A402AC50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DA2F-170E-4AEA-99BA-9F42735FFC24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15A454-9595-B18B-6D22-F4A19E806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0034B0-7072-B85B-8B5D-52A07552C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EC3-0FC5-46EE-8961-FB3E625621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540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A68A7C-8079-F53F-8B56-1F4999DD3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CBBB4F-5232-9263-CEAA-89161300E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4DF451-B1D9-AFBF-14AE-BDAC0F595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DA2F-170E-4AEA-99BA-9F42735FFC24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F7AFDA-B465-E9A7-AD4F-6965E8CCC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D98716-E9B2-35B6-355B-D02671FB3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EC3-0FC5-46EE-8961-FB3E625621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31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82506C-3345-20A7-BBB1-0AFFAADF3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ACEBDD-AB37-7A27-DC67-4E76AD542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9FF07EA-9B0C-9A63-171B-7E9EC3D83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76F6539-071C-AEC7-CB84-3985E88DC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DA2F-170E-4AEA-99BA-9F42735FFC24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1CB7A6C-F978-65D5-C377-19537935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19A1885-3530-92BA-1FA0-7A28495A1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EC3-0FC5-46EE-8961-FB3E625621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82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343351-0438-E15A-4932-3F5194844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0E73612-C05D-5543-2A9F-04453642C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9615398-417A-B2BC-B3EB-2E3CAB6AB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7A9A459-0670-FD64-D431-E749664FC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5171523-57D8-6652-04E3-AB4D1AF551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682D64D-A0F8-5644-5B99-BD423C96E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DA2F-170E-4AEA-99BA-9F42735FFC24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604E9DE-EFCA-B48D-5C57-68A63FC9A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B547BBD-E05F-E6A2-32E6-ED1885610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EC3-0FC5-46EE-8961-FB3E625621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311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89B771-C7BF-D959-1B33-46F9C84F3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51F6312-2AE7-C768-6D51-B15C1673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DA2F-170E-4AEA-99BA-9F42735FFC24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BA8ACC-2C79-759B-E2BE-0E7EF1817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B681E12-826A-E332-14CC-A6384450C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EC3-0FC5-46EE-8961-FB3E625621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72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0BEFB61-8E6A-E7ED-D996-0C258AA06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DA2F-170E-4AEA-99BA-9F42735FFC24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7C0A004-9D87-C690-9F0F-363304646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926B8E-DE95-7280-C54D-50789AC0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EC3-0FC5-46EE-8961-FB3E625621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52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F89DA6-E9C8-D6B1-BFD4-531CD0D7C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7FF8D3-DBF7-98BF-19E4-4201A9144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13EF4C8-DD82-F8B7-5C48-EE9C9D52B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1BFCF0C-675B-79C6-0459-7477523AC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DA2F-170E-4AEA-99BA-9F42735FFC24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F231168-B3EE-9CC3-E3B0-3F091CA9C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6493709-AAC9-0A9B-DDA4-762F522A8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EC3-0FC5-46EE-8961-FB3E625621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0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E5C25D-F41D-3254-5EFD-D68202B5E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7B96F0F-1AB6-B494-0F68-C5B6D0C6BE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7E1F259-EB6C-E2CB-5F3A-9C9093E2F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B5E1DFB-D1CF-3658-5944-C173C50AF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DA2F-170E-4AEA-99BA-9F42735FFC24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203FD1-46EA-2DCF-0C3E-0E3E0B544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239C90A-2A73-0107-DF69-65CFEE43F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EC3-0FC5-46EE-8961-FB3E625621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146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8D7B4B8-8EA4-8CBA-E050-C41774F34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A445571-2E97-70D6-ED12-15F8C3097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DE864E-A284-01F5-13EA-0ABC7A9ABC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7DA2F-170E-4AEA-99BA-9F42735FFC24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C2DFEA-FA61-13D3-C54C-9B169CA7E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85C9CF-14D9-13FF-E0AA-7BB8ACCBE6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10EC3-0FC5-46EE-8961-FB3E625621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979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F17978-A386-AB1E-4E82-6DB5B3CB35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Mobilität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6E5A7F1-A11D-5640-7597-BB22B392D1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Radverkehr</a:t>
            </a:r>
          </a:p>
        </p:txBody>
      </p:sp>
    </p:spTree>
    <p:extLst>
      <p:ext uri="{BB962C8B-B14F-4D97-AF65-F5344CB8AC3E}">
        <p14:creationId xmlns:p14="http://schemas.microsoft.com/office/powerpoint/2010/main" val="1238726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95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56E41C1-1292-F907-4F57-8F91987F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Helm Ranking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nhaltsplatzhalter 5" descr="Ein Bild, das Fahrradhelm, Person, Kleidung, Menschliches Gesicht enthält.&#10;&#10;Automatisch generierte Beschreibung">
            <a:extLst>
              <a:ext uri="{FF2B5EF4-FFF2-40B4-BE49-F238E27FC236}">
                <a16:creationId xmlns:a16="http://schemas.microsoft.com/office/drawing/2014/main" id="{09BE966B-0D0E-83A0-C0E6-0DE31BC65E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995" y="117103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388960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95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56E41C1-1292-F907-4F57-8F91987F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Helm Ranking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nhaltsplatzhalter 6" descr="Ein Bild, das Person, Menschliches Gesicht, Kleidung, Schutzausrüstung enthält.&#10;&#10;Automatisch generierte Beschreibung">
            <a:extLst>
              <a:ext uri="{FF2B5EF4-FFF2-40B4-BE49-F238E27FC236}">
                <a16:creationId xmlns:a16="http://schemas.microsoft.com/office/drawing/2014/main" id="{7419731F-7B82-6B82-CB2D-F6DB55CA3B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995" y="1253331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2985079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95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56E41C1-1292-F907-4F57-8F91987F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Helm Ranking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nhaltsplatzhalter 5" descr="Ein Bild, das Im Haus, Person, Menschliches Gesicht, Badezimmer enthält.&#10;&#10;Automatisch generierte Beschreibung">
            <a:extLst>
              <a:ext uri="{FF2B5EF4-FFF2-40B4-BE49-F238E27FC236}">
                <a16:creationId xmlns:a16="http://schemas.microsoft.com/office/drawing/2014/main" id="{D53FAE8D-3FD0-054E-B3EB-A74F0B5E1D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006" y="1061910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2693493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3A14617-3D35-D3B0-CEA8-1725D65A95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2800" b="0" u="sng" dirty="0"/>
              <a:t>Objektive Sicherheit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D587E01D-1C64-771E-4393-D819520019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sz="2700" dirty="0"/>
              <a:t>Daten und Fakten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700" dirty="0"/>
              <a:t>Abgetrennte Fahrradwege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700" dirty="0"/>
              <a:t>Qualitativ hochwertige Fahrradwege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700" dirty="0"/>
              <a:t>Mehr Beleuchtung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700" dirty="0"/>
              <a:t>Sensibilisierung 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4FFC0B5-A84A-D9D2-B4A1-EDBADE8A66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2800" b="0" u="sng" dirty="0"/>
              <a:t>Subjektive Sicherheit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AB51122C-2283-6E09-57DA-3673FFA652B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/>
              <a:t>Empfindungen, folgend aus den verschiedenen Sicherheitsmaßnahmen</a:t>
            </a:r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22C90154-2D6A-2A37-BEC7-864AE8496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Sicherheit im Verkehr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38A6EA39-D9C7-6D20-31F2-62FE7EA63029}"/>
              </a:ext>
            </a:extLst>
          </p:cNvPr>
          <p:cNvCxnSpPr>
            <a:cxnSpLocks/>
          </p:cNvCxnSpPr>
          <p:nvPr/>
        </p:nvCxnSpPr>
        <p:spPr>
          <a:xfrm>
            <a:off x="6096000" y="2027583"/>
            <a:ext cx="0" cy="4162080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3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C293D9-6A7A-9125-3646-B0409DBAE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Mischverkehr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    Auto und Fahrrad auf gemeinsamer Straße</a:t>
            </a:r>
            <a:endParaRPr lang="de-DE" dirty="0"/>
          </a:p>
          <a:p>
            <a:r>
              <a:rPr lang="de-DE" dirty="0"/>
              <a:t>Schutzstreifen</a:t>
            </a:r>
          </a:p>
          <a:p>
            <a:pPr marL="0" indent="0">
              <a:buNone/>
            </a:pPr>
            <a:r>
              <a:rPr lang="de-DE" dirty="0"/>
              <a:t>   </a:t>
            </a:r>
            <a:r>
              <a:rPr lang="de-DE" dirty="0">
                <a:sym typeface="Wingdings" panose="05000000000000000000" pitchFamily="2" charset="2"/>
              </a:rPr>
              <a:t> mit Linien abgetrennter Fahrradstreifen</a:t>
            </a:r>
            <a:endParaRPr lang="de-DE" dirty="0"/>
          </a:p>
          <a:p>
            <a:r>
              <a:rPr lang="de-DE" dirty="0" err="1"/>
              <a:t>Protected</a:t>
            </a:r>
            <a:r>
              <a:rPr lang="de-DE" dirty="0"/>
              <a:t> </a:t>
            </a:r>
            <a:r>
              <a:rPr lang="de-DE" dirty="0" err="1"/>
              <a:t>bikelane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   </a:t>
            </a:r>
            <a:r>
              <a:rPr lang="de-DE" dirty="0">
                <a:sym typeface="Wingdings" panose="05000000000000000000" pitchFamily="2" charset="2"/>
              </a:rPr>
              <a:t> mit Pollern abgetrennter Fahrradstreifen</a:t>
            </a:r>
            <a:endParaRPr lang="de-DE" dirty="0"/>
          </a:p>
          <a:p>
            <a:r>
              <a:rPr lang="de-DE" dirty="0"/>
              <a:t>Grünstreifen</a:t>
            </a:r>
          </a:p>
          <a:p>
            <a:pPr marL="0" indent="0">
              <a:buNone/>
            </a:pPr>
            <a:r>
              <a:rPr lang="de-DE" dirty="0"/>
              <a:t>   </a:t>
            </a:r>
            <a:r>
              <a:rPr lang="de-DE" dirty="0">
                <a:sym typeface="Wingdings" panose="05000000000000000000" pitchFamily="2" charset="2"/>
              </a:rPr>
              <a:t> Grünstreifen zwischen Straße und Fahrradweg</a:t>
            </a:r>
            <a:endParaRPr lang="de-DE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DF36D30-C137-71A4-619B-9B8A9E328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Führungsformen</a:t>
            </a:r>
          </a:p>
        </p:txBody>
      </p:sp>
    </p:spTree>
    <p:extLst>
      <p:ext uri="{BB962C8B-B14F-4D97-AF65-F5344CB8AC3E}">
        <p14:creationId xmlns:p14="http://schemas.microsoft.com/office/powerpoint/2010/main" val="164873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4EBC293-3FE4-D7C5-7404-2DC355BC3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Niderländische</a:t>
            </a:r>
            <a:r>
              <a:rPr lang="de-DE" dirty="0"/>
              <a:t> Kreuzung</a:t>
            </a:r>
          </a:p>
        </p:txBody>
      </p:sp>
      <p:pic>
        <p:nvPicPr>
          <p:cNvPr id="10" name="Inhaltsplatzhalter 9" descr="Ein Bild, das Screenshot, Karte, Plan, Pixel enthält.&#10;&#10;Automatisch generierte Beschreibung">
            <a:extLst>
              <a:ext uri="{FF2B5EF4-FFF2-40B4-BE49-F238E27FC236}">
                <a16:creationId xmlns:a16="http://schemas.microsoft.com/office/drawing/2014/main" id="{5133CD20-AB0D-E0A0-6EA2-B01B56A2124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6275" y="1945449"/>
            <a:ext cx="4964812" cy="3751328"/>
          </a:xfrm>
        </p:spPr>
      </p:pic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4AA69FD4-2AA1-9315-E2D8-8E104AA5FC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99006"/>
            <a:ext cx="5183188" cy="4244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700" u="sng" dirty="0"/>
              <a:t>Erste Idee: </a:t>
            </a:r>
          </a:p>
          <a:p>
            <a:r>
              <a:rPr lang="de-DE" sz="2700" dirty="0"/>
              <a:t>Fahrradspur in Kurve mit Bordstein abtrennen</a:t>
            </a:r>
          </a:p>
          <a:p>
            <a:endParaRPr lang="de-DE" sz="2700" dirty="0"/>
          </a:p>
          <a:p>
            <a:pPr marL="0" indent="0">
              <a:buNone/>
            </a:pPr>
            <a:r>
              <a:rPr lang="de-DE" sz="2700" u="sng" dirty="0"/>
              <a:t>Daraus gemacht:</a:t>
            </a:r>
          </a:p>
          <a:p>
            <a:r>
              <a:rPr lang="de-DE" sz="2700" dirty="0"/>
              <a:t>Verkehrsinseln in den Ecken</a:t>
            </a:r>
          </a:p>
          <a:p>
            <a:r>
              <a:rPr lang="de-DE" sz="2700" i="1" dirty="0"/>
              <a:t>Vorteile:</a:t>
            </a:r>
            <a:r>
              <a:rPr lang="de-DE" sz="2700" dirty="0"/>
              <a:t> weniger Gefahr für Radfahrende, Augenkontakt mit Person im Auto</a:t>
            </a:r>
          </a:p>
        </p:txBody>
      </p:sp>
    </p:spTree>
    <p:extLst>
      <p:ext uri="{BB962C8B-B14F-4D97-AF65-F5344CB8AC3E}">
        <p14:creationId xmlns:p14="http://schemas.microsoft.com/office/powerpoint/2010/main" val="173966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E79214-631B-61FF-ECF6-0D463FCEE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´Fahrradtour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96AE94-7AEF-5CE7-3913-1E4C3FC69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Schwierige Stellen in Stöckheim Heidberg und Umgebung</a:t>
            </a:r>
          </a:p>
          <a:p>
            <a:r>
              <a:rPr lang="de-DE" dirty="0"/>
              <a:t>Sachsendamm</a:t>
            </a:r>
          </a:p>
          <a:p>
            <a:r>
              <a:rPr lang="de-DE" dirty="0"/>
              <a:t>Fahrradwege</a:t>
            </a:r>
          </a:p>
          <a:p>
            <a:r>
              <a:rPr lang="de-DE" dirty="0"/>
              <a:t>Unnötige Ampeln</a:t>
            </a:r>
          </a:p>
          <a:p>
            <a:r>
              <a:rPr lang="de-DE" dirty="0"/>
              <a:t>Unnötige Schilder</a:t>
            </a:r>
          </a:p>
        </p:txBody>
      </p:sp>
    </p:spTree>
    <p:extLst>
      <p:ext uri="{BB962C8B-B14F-4D97-AF65-F5344CB8AC3E}">
        <p14:creationId xmlns:p14="http://schemas.microsoft.com/office/powerpoint/2010/main" val="4229166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22BDE4A-8A20-4A69-9C5A-581C82036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fik 6" descr="Ein Bild, das draußen, Text, Himmel, Beschilderung enthält.&#10;&#10;Automatisch generierte Beschreibung">
            <a:extLst>
              <a:ext uri="{FF2B5EF4-FFF2-40B4-BE49-F238E27FC236}">
                <a16:creationId xmlns:a16="http://schemas.microsoft.com/office/drawing/2014/main" id="{703D39F9-C722-C293-D7FD-ECAAB31AC1D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198744" y="1483821"/>
            <a:ext cx="5803323" cy="3890357"/>
          </a:xfrm>
          <a:prstGeom prst="rect">
            <a:avLst/>
          </a:prstGeom>
        </p:spPr>
      </p:pic>
      <p:pic>
        <p:nvPicPr>
          <p:cNvPr id="5" name="Inhaltsplatzhalter 4" descr="Ein Bild, das draußen, Baum, Gras, Pflanze enthält.&#10;&#10;Automatisch generierte Beschreibung">
            <a:extLst>
              <a:ext uri="{FF2B5EF4-FFF2-40B4-BE49-F238E27FC236}">
                <a16:creationId xmlns:a16="http://schemas.microsoft.com/office/drawing/2014/main" id="{A793DB76-DBEB-DB84-D857-FB98EFF703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 rot="5400000">
            <a:off x="7157295" y="527337"/>
            <a:ext cx="3890357" cy="580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079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70155189-D96C-4527-B0EC-654B946BE6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nhaltsplatzhalter 4" descr="Ein Bild, das Kinderkunst, Papierprodukt, stationär, Rechteck enthält.&#10;&#10;Automatisch generierte Beschreibung">
            <a:extLst>
              <a:ext uri="{FF2B5EF4-FFF2-40B4-BE49-F238E27FC236}">
                <a16:creationId xmlns:a16="http://schemas.microsoft.com/office/drawing/2014/main" id="{8952F3C9-21BE-1289-8FE3-8F9944BF6E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850" y="422631"/>
            <a:ext cx="6126194" cy="3445984"/>
          </a:xfrm>
          <a:prstGeom prst="rect">
            <a:avLst/>
          </a:prstGeom>
        </p:spPr>
      </p:pic>
      <p:pic>
        <p:nvPicPr>
          <p:cNvPr id="7" name="Grafik 6" descr="Ein Bild, das Text, Kunst, Kinderkunst, Entwurf enthält.&#10;&#10;Automatisch generierte Beschreibung">
            <a:extLst>
              <a:ext uri="{FF2B5EF4-FFF2-40B4-BE49-F238E27FC236}">
                <a16:creationId xmlns:a16="http://schemas.microsoft.com/office/drawing/2014/main" id="{37970F0C-6E3E-BD49-FC98-14CC85F72C0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8740" y="3731572"/>
            <a:ext cx="5215735" cy="2933851"/>
          </a:xfrm>
          <a:prstGeom prst="rect">
            <a:avLst/>
          </a:prstGeom>
        </p:spPr>
      </p:pic>
      <p:pic>
        <p:nvPicPr>
          <p:cNvPr id="9" name="Grafik 8" descr="Ein Bild, das Text, Buch, Kinderkunst, stationär enthält.&#10;&#10;Automatisch generierte Beschreibung">
            <a:extLst>
              <a:ext uri="{FF2B5EF4-FFF2-40B4-BE49-F238E27FC236}">
                <a16:creationId xmlns:a16="http://schemas.microsoft.com/office/drawing/2014/main" id="{FFF66B9C-65C9-698B-35D8-7BB7616458E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8494" y="1924485"/>
            <a:ext cx="5740480" cy="322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942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95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56E41C1-1292-F907-4F57-8F91987F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Helm Ranking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nhaltsplatzhalter 4" descr="Ein Bild, das Menschliches Gesicht, Person, Kleidung, Helm enthält.&#10;&#10;Automatisch generierte Beschreibung">
            <a:extLst>
              <a:ext uri="{FF2B5EF4-FFF2-40B4-BE49-F238E27FC236}">
                <a16:creationId xmlns:a16="http://schemas.microsoft.com/office/drawing/2014/main" id="{CF8FBD6F-09D2-3735-3CC1-1BAB747B46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42504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95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56E41C1-1292-F907-4F57-8F91987F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Helm Ranking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nhaltsplatzhalter 6" descr="Ein Bild, das Menschliches Gesicht, Person, Karte, Kleidung enthält.&#10;&#10;Automatisch generierte Beschreibung">
            <a:extLst>
              <a:ext uri="{FF2B5EF4-FFF2-40B4-BE49-F238E27FC236}">
                <a16:creationId xmlns:a16="http://schemas.microsoft.com/office/drawing/2014/main" id="{4343B6E2-E669-E866-35DD-E6B19957AC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006" y="117103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2774440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Breitbild</PresentationFormat>
  <Paragraphs>38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</vt:lpstr>
      <vt:lpstr>Mobilität</vt:lpstr>
      <vt:lpstr>Sicherheit im Verkehr</vt:lpstr>
      <vt:lpstr>Führungsformen</vt:lpstr>
      <vt:lpstr>Niderländische Kreuzung</vt:lpstr>
      <vt:lpstr>´Fahrradtour</vt:lpstr>
      <vt:lpstr>PowerPoint-Präsentation</vt:lpstr>
      <vt:lpstr>PowerPoint-Präsentation</vt:lpstr>
      <vt:lpstr>Helm Ranking</vt:lpstr>
      <vt:lpstr>Helm Ranking</vt:lpstr>
      <vt:lpstr>Helm Ranking</vt:lpstr>
      <vt:lpstr>Helm Ranking</vt:lpstr>
      <vt:lpstr>Helm Ranking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Mobilität</dc:title>
  <dc:creator>Tom Noah Löchelt</dc:creator>
  <cp:lastModifiedBy>Tobias Paetzold</cp:lastModifiedBy>
  <cp:revision>5</cp:revision>
  <dcterms:created xsi:type="dcterms:W3CDTF">2023-06-27T09:51:06Z</dcterms:created>
  <dcterms:modified xsi:type="dcterms:W3CDTF">2023-06-28T10:59:06Z</dcterms:modified>
</cp:coreProperties>
</file>