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2" r:id="rId5"/>
    <p:sldId id="258" r:id="rId6"/>
    <p:sldId id="260" r:id="rId7"/>
    <p:sldId id="259" r:id="rId8"/>
    <p:sldId id="261" r:id="rId9"/>
    <p:sldId id="264" r:id="rId10"/>
    <p:sldId id="266" r:id="rId11"/>
    <p:sldId id="267" r:id="rId12"/>
    <p:sldId id="265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3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76D479A-6882-4367-9EE6-496ABAA8E279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C35F72B-66B7-4989-A06E-11472C903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30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4A0115-C47F-465B-A03A-819B536FA343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7AAC0D-C4B6-4A2C-85DE-A1F79E751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27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8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29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3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71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66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2">
                <a:tint val="80000"/>
                <a:satMod val="300000"/>
                <a:lumMod val="0"/>
                <a:lumOff val="1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FD4D-FCE4-4EDF-B60E-F2578E0253D6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CDF6-C448-4278-94D7-50ACC7E26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8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400" dirty="0" smtClean="0"/>
              <a:t>Einsatz digitaler Medien im </a:t>
            </a:r>
            <a:r>
              <a:rPr lang="de-DE" sz="6400" b="1" dirty="0" smtClean="0"/>
              <a:t>Mathematikunterricht</a:t>
            </a:r>
            <a:endParaRPr lang="de-DE" sz="6400" b="1" dirty="0"/>
          </a:p>
        </p:txBody>
      </p:sp>
      <p:pic>
        <p:nvPicPr>
          <p:cNvPr id="3074" name="Picture 2" descr="C:\Users\Christina Fricke\Desktop\Raab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431958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Einsatzmöglichkeiten des Tablets</a:t>
            </a:r>
            <a:br>
              <a:rPr lang="de-DE" b="1" dirty="0"/>
            </a:br>
            <a:r>
              <a:rPr lang="de-DE" b="1" dirty="0"/>
              <a:t>im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de-DE" dirty="0" smtClean="0"/>
              <a:t>:</a:t>
            </a:r>
          </a:p>
          <a:p>
            <a:pPr lvl="1"/>
            <a:r>
              <a:rPr lang="de-DE" b="1" dirty="0" smtClean="0"/>
              <a:t>Dreiecksgeometrie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GeoGebra</a:t>
            </a:r>
            <a:r>
              <a:rPr lang="de-DE" dirty="0"/>
              <a:t>, Euklid</a:t>
            </a:r>
            <a:r>
              <a:rPr lang="de-DE" dirty="0" smtClean="0"/>
              <a:t>)</a:t>
            </a:r>
          </a:p>
          <a:p>
            <a:pPr lvl="1"/>
            <a:r>
              <a:rPr lang="de-DE" b="1" dirty="0" smtClean="0"/>
              <a:t>Rationale Zahlen</a:t>
            </a:r>
            <a:r>
              <a:rPr lang="de-DE" dirty="0" smtClean="0"/>
              <a:t> (Taschenrechnerfunktion)</a:t>
            </a:r>
          </a:p>
          <a:p>
            <a:pPr lvl="1"/>
            <a:r>
              <a:rPr lang="de-DE" b="1" dirty="0" smtClean="0"/>
              <a:t>Potenzen und Zinsen</a:t>
            </a:r>
            <a:r>
              <a:rPr lang="de-DE" dirty="0" smtClean="0"/>
              <a:t> (Taschenrechnerfunktion, Excel)</a:t>
            </a:r>
          </a:p>
          <a:p>
            <a:pPr lvl="1"/>
            <a:r>
              <a:rPr lang="de-DE" b="1" dirty="0" smtClean="0"/>
              <a:t>Relative Häufigkeit und Wahrscheinlichkeiten</a:t>
            </a:r>
            <a:r>
              <a:rPr lang="de-DE" dirty="0" smtClean="0"/>
              <a:t> (Taschenrechnerfunktion, </a:t>
            </a:r>
            <a:r>
              <a:rPr lang="de-DE" dirty="0" err="1" smtClean="0"/>
              <a:t>GeoGebra</a:t>
            </a:r>
            <a:r>
              <a:rPr lang="de-DE" dirty="0" smtClean="0"/>
              <a:t>, Excel)</a:t>
            </a:r>
          </a:p>
          <a:p>
            <a:pPr lvl="1"/>
            <a:r>
              <a:rPr lang="de-DE" b="1" dirty="0" smtClean="0"/>
              <a:t>Zuordnungen</a:t>
            </a:r>
            <a:r>
              <a:rPr lang="de-DE" dirty="0" smtClean="0"/>
              <a:t> (</a:t>
            </a:r>
            <a:r>
              <a:rPr lang="de-DE" dirty="0" err="1" smtClean="0"/>
              <a:t>GeoGebra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Einsatzmöglichkeiten des Tablets</a:t>
            </a:r>
            <a:br>
              <a:rPr lang="de-DE" b="1" dirty="0"/>
            </a:br>
            <a:r>
              <a:rPr lang="de-DE" b="1" dirty="0"/>
              <a:t>im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dirty="0" smtClean="0"/>
              <a:t>:</a:t>
            </a:r>
          </a:p>
          <a:p>
            <a:pPr lvl="1"/>
            <a:r>
              <a:rPr lang="de-DE" b="1" dirty="0" smtClean="0"/>
              <a:t>Terme und Gleichungen </a:t>
            </a:r>
            <a:r>
              <a:rPr lang="de-DE" dirty="0" smtClean="0"/>
              <a:t>(</a:t>
            </a:r>
            <a:r>
              <a:rPr lang="de-DE" dirty="0" err="1" smtClean="0"/>
              <a:t>Classpad</a:t>
            </a:r>
            <a:r>
              <a:rPr lang="de-DE" dirty="0" smtClean="0"/>
              <a:t>-App)</a:t>
            </a:r>
          </a:p>
          <a:p>
            <a:pPr lvl="1"/>
            <a:r>
              <a:rPr lang="de-DE" b="1" dirty="0" smtClean="0"/>
              <a:t>Lineare Funktionen </a:t>
            </a:r>
            <a:r>
              <a:rPr lang="de-DE" dirty="0" smtClean="0"/>
              <a:t>(</a:t>
            </a:r>
            <a:r>
              <a:rPr lang="de-DE" dirty="0" err="1" smtClean="0"/>
              <a:t>GeoGebra</a:t>
            </a:r>
            <a:r>
              <a:rPr lang="de-DE" dirty="0" smtClean="0"/>
              <a:t>)</a:t>
            </a:r>
          </a:p>
          <a:p>
            <a:pPr lvl="1"/>
            <a:r>
              <a:rPr lang="de-DE" b="1" dirty="0" smtClean="0"/>
              <a:t>Mehrstufige Zufallsexperimente </a:t>
            </a:r>
            <a:r>
              <a:rPr lang="de-DE" dirty="0" smtClean="0"/>
              <a:t>(</a:t>
            </a:r>
            <a:r>
              <a:rPr lang="de-DE" dirty="0" err="1" smtClean="0"/>
              <a:t>Classpad</a:t>
            </a:r>
            <a:r>
              <a:rPr lang="de-DE" dirty="0" smtClean="0"/>
              <a:t>-App, </a:t>
            </a:r>
            <a:r>
              <a:rPr lang="de-DE" dirty="0" err="1" smtClean="0"/>
              <a:t>GeoGebra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b="1" dirty="0" smtClean="0"/>
              <a:t>Lineare Gleichungssysteme </a:t>
            </a:r>
            <a:r>
              <a:rPr lang="de-DE" dirty="0" smtClean="0"/>
              <a:t>(</a:t>
            </a:r>
            <a:r>
              <a:rPr lang="de-DE" dirty="0" err="1"/>
              <a:t>Classpad</a:t>
            </a:r>
            <a:r>
              <a:rPr lang="de-DE" dirty="0"/>
              <a:t>-App)</a:t>
            </a:r>
          </a:p>
          <a:p>
            <a:pPr lvl="1"/>
            <a:r>
              <a:rPr lang="de-DE" b="1" dirty="0" smtClean="0"/>
              <a:t>Flächen und Volumina </a:t>
            </a:r>
            <a:r>
              <a:rPr lang="de-DE" dirty="0" smtClean="0"/>
              <a:t>(</a:t>
            </a:r>
            <a:r>
              <a:rPr lang="de-DE" dirty="0" err="1" smtClean="0"/>
              <a:t>GeoGebra</a:t>
            </a:r>
            <a:r>
              <a:rPr lang="de-DE" dirty="0" smtClean="0"/>
              <a:t>, Euklid)</a:t>
            </a:r>
          </a:p>
        </p:txBody>
      </p:sp>
    </p:spTree>
    <p:extLst>
      <p:ext uri="{BB962C8B-B14F-4D97-AF65-F5344CB8AC3E}">
        <p14:creationId xmlns:p14="http://schemas.microsoft.com/office/powerpoint/2010/main" val="21221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Einsatzmöglichkeiten des Tablets</a:t>
            </a:r>
            <a:br>
              <a:rPr lang="de-DE" b="1" dirty="0" smtClean="0"/>
            </a:br>
            <a:r>
              <a:rPr lang="de-DE" b="1" dirty="0" smtClean="0"/>
              <a:t>im Unterricht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dirty="0"/>
              <a:t>: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Statistische Erhebungen (Excel)</a:t>
            </a:r>
          </a:p>
          <a:p>
            <a:pPr lvl="1"/>
            <a:r>
              <a:rPr lang="de-DE" dirty="0" smtClean="0"/>
              <a:t>Körper und Figuren (</a:t>
            </a:r>
            <a:r>
              <a:rPr lang="de-DE" dirty="0" err="1" smtClean="0"/>
              <a:t>GeoGebra</a:t>
            </a:r>
            <a:r>
              <a:rPr lang="de-DE" dirty="0" smtClean="0"/>
              <a:t>, Euklid)</a:t>
            </a:r>
          </a:p>
          <a:p>
            <a:pPr lvl="1"/>
            <a:r>
              <a:rPr lang="de-DE" dirty="0" smtClean="0"/>
              <a:t>Flächen- und Rauminhalt </a:t>
            </a:r>
            <a:r>
              <a:rPr lang="de-DE" dirty="0"/>
              <a:t>(</a:t>
            </a:r>
            <a:r>
              <a:rPr lang="de-DE" dirty="0" err="1" smtClean="0"/>
              <a:t>GeoGebra</a:t>
            </a:r>
            <a:r>
              <a:rPr lang="de-DE" dirty="0" smtClean="0"/>
              <a:t>, Euklid)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dirty="0"/>
              <a:t>: 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Symmetrie </a:t>
            </a:r>
            <a:r>
              <a:rPr lang="de-DE" dirty="0"/>
              <a:t>(</a:t>
            </a:r>
            <a:r>
              <a:rPr lang="de-DE" dirty="0" err="1"/>
              <a:t>GeoGebra</a:t>
            </a:r>
            <a:r>
              <a:rPr lang="de-DE" dirty="0"/>
              <a:t>, Euklid)</a:t>
            </a:r>
          </a:p>
          <a:p>
            <a:pPr lvl="1"/>
            <a:r>
              <a:rPr lang="de-DE" dirty="0"/>
              <a:t>Statistische Daten (Excel)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9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ClassPad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Grafikrechner mit Computer-Algebra-System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/>
              <a:t>ClassPad</a:t>
            </a:r>
            <a:r>
              <a:rPr lang="de-DE" b="1" dirty="0" smtClean="0"/>
              <a:t> II (FX-CP400)</a:t>
            </a:r>
          </a:p>
          <a:p>
            <a:pPr marL="0" indent="0">
              <a:buNone/>
            </a:pPr>
            <a:r>
              <a:rPr lang="de-DE" dirty="0" smtClean="0"/>
              <a:t>139,95 € über dynatech.de bei </a:t>
            </a:r>
          </a:p>
          <a:p>
            <a:pPr marL="0" indent="0">
              <a:buNone/>
            </a:pPr>
            <a:r>
              <a:rPr lang="de-DE" dirty="0" smtClean="0"/>
              <a:t>Einzelbestellung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b="1" dirty="0" err="1" smtClean="0"/>
              <a:t>ClassPad</a:t>
            </a:r>
            <a:r>
              <a:rPr lang="de-DE" b="1" dirty="0" smtClean="0"/>
              <a:t>-App</a:t>
            </a:r>
            <a:r>
              <a:rPr lang="de-DE" dirty="0" smtClean="0"/>
              <a:t> wird der Schule</a:t>
            </a:r>
          </a:p>
          <a:p>
            <a:pPr marL="0" indent="0">
              <a:buNone/>
            </a:pPr>
            <a:r>
              <a:rPr lang="de-DE" dirty="0" smtClean="0"/>
              <a:t>von CASIO 3 Jahre </a:t>
            </a:r>
            <a:r>
              <a:rPr lang="de-DE" b="1" dirty="0" smtClean="0"/>
              <a:t>kostenlos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zur Verfügung gestellt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64192" cy="51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5" y="980728"/>
            <a:ext cx="2376264" cy="52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79" y="980728"/>
            <a:ext cx="2540781" cy="45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ClassPad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-App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71560" y="994695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Festgröße-Modus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060494" y="5179301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LCD-Anzeige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13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ClassPad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-App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25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24263"/>
            <a:ext cx="2480122" cy="18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4436" y="619309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Anpassmodus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151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7877" r="8574"/>
          <a:stretch/>
        </p:blipFill>
        <p:spPr bwMode="auto">
          <a:xfrm>
            <a:off x="1331640" y="1171954"/>
            <a:ext cx="6408712" cy="55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746811" y="5347189"/>
            <a:ext cx="1987082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ostenloser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</a:t>
            </a: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Internet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7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0961"/>
            <a:ext cx="7488832" cy="57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7" y="1101644"/>
            <a:ext cx="7487942" cy="57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EUKLID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DynaGeo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r="2525" b="12675"/>
          <a:stretch/>
        </p:blipFill>
        <p:spPr bwMode="auto">
          <a:xfrm>
            <a:off x="179512" y="1412776"/>
            <a:ext cx="88268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76256" y="5229200"/>
            <a:ext cx="1987082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ostenloser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</a:t>
            </a: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Internet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9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EUKLID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DynaGeo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atgeo.zum.de/infoschul/information/softanl/euklpi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9649"/>
            <a:ext cx="57150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168</Words>
  <Application>Microsoft Office PowerPoint</Application>
  <PresentationFormat>Bildschirmpräsentation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Einsatz digitaler Medien im Mathematikunterricht</vt:lpstr>
      <vt:lpstr>ClassPad Grafikrechner mit Computer-Algebra-System</vt:lpstr>
      <vt:lpstr>ClassPad-App </vt:lpstr>
      <vt:lpstr>ClassPad-App </vt:lpstr>
      <vt:lpstr>GeoGebra</vt:lpstr>
      <vt:lpstr>GeoGebra</vt:lpstr>
      <vt:lpstr>GeoGebra</vt:lpstr>
      <vt:lpstr>EUKLID DynaGeo</vt:lpstr>
      <vt:lpstr>EUKLID DynaGeo</vt:lpstr>
      <vt:lpstr>Einsatzmöglichkeiten des Tablets im Unterricht</vt:lpstr>
      <vt:lpstr>Einsatzmöglichkeiten des Tablets im Unterricht</vt:lpstr>
      <vt:lpstr>Einsatzmöglichkeiten des Tablets im Unterricht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Einsatz digitaler Medien im Mathematikunterricht</dc:title>
  <dc:creator>Christina Fricke</dc:creator>
  <cp:lastModifiedBy>rolf maroske</cp:lastModifiedBy>
  <cp:revision>15</cp:revision>
  <cp:lastPrinted>2016-04-20T08:28:23Z</cp:lastPrinted>
  <dcterms:created xsi:type="dcterms:W3CDTF">2016-04-18T08:35:40Z</dcterms:created>
  <dcterms:modified xsi:type="dcterms:W3CDTF">2016-04-20T09:26:15Z</dcterms:modified>
</cp:coreProperties>
</file>